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46"/>
  </p:notesMasterIdLst>
  <p:sldIdLst>
    <p:sldId id="384" r:id="rId3"/>
    <p:sldId id="257" r:id="rId4"/>
    <p:sldId id="258" r:id="rId5"/>
    <p:sldId id="471" r:id="rId6"/>
    <p:sldId id="260" r:id="rId7"/>
    <p:sldId id="261" r:id="rId8"/>
    <p:sldId id="418" r:id="rId9"/>
    <p:sldId id="263" r:id="rId10"/>
    <p:sldId id="264" r:id="rId11"/>
    <p:sldId id="265" r:id="rId12"/>
    <p:sldId id="266" r:id="rId13"/>
    <p:sldId id="450" r:id="rId14"/>
    <p:sldId id="466" r:id="rId15"/>
    <p:sldId id="401" r:id="rId16"/>
    <p:sldId id="479" r:id="rId17"/>
    <p:sldId id="451" r:id="rId18"/>
    <p:sldId id="480" r:id="rId19"/>
    <p:sldId id="426" r:id="rId20"/>
    <p:sldId id="274" r:id="rId21"/>
    <p:sldId id="275" r:id="rId22"/>
    <p:sldId id="276" r:id="rId23"/>
    <p:sldId id="277" r:id="rId24"/>
    <p:sldId id="278" r:id="rId25"/>
    <p:sldId id="467" r:id="rId26"/>
    <p:sldId id="280" r:id="rId27"/>
    <p:sldId id="281" r:id="rId28"/>
    <p:sldId id="409" r:id="rId29"/>
    <p:sldId id="283" r:id="rId30"/>
    <p:sldId id="284" r:id="rId31"/>
    <p:sldId id="285" r:id="rId32"/>
    <p:sldId id="438" r:id="rId33"/>
    <p:sldId id="286" r:id="rId34"/>
    <p:sldId id="486" r:id="rId35"/>
    <p:sldId id="288" r:id="rId36"/>
    <p:sldId id="460" r:id="rId37"/>
    <p:sldId id="290" r:id="rId38"/>
    <p:sldId id="291" r:id="rId39"/>
    <p:sldId id="292" r:id="rId40"/>
    <p:sldId id="293" r:id="rId41"/>
    <p:sldId id="294" r:id="rId42"/>
    <p:sldId id="295" r:id="rId43"/>
    <p:sldId id="296" r:id="rId44"/>
    <p:sldId id="470" r:id="rId45"/>
  </p:sldIdLst>
  <p:sldSz cx="18288000" cy="10287000"/>
  <p:notesSz cx="6797675" cy="9926638"/>
  <p:embeddedFontLst>
    <p:embeddedFont>
      <p:font typeface="Montserrat" panose="00000500000000000000" pitchFamily="2" charset="0"/>
      <p:regular r:id="rId47"/>
      <p:bold r:id="rId48"/>
      <p:italic r:id="rId49"/>
      <p:boldItalic r:id="rId50"/>
    </p:embeddedFont>
    <p:embeddedFont>
      <p:font typeface="Poppins" panose="00000500000000000000" pitchFamily="2" charset="0"/>
      <p:regular r:id="rId51"/>
      <p:bold r:id="rId52"/>
      <p:italic r:id="rId53"/>
      <p:boldItalic r:id="rId54"/>
    </p:embeddedFont>
    <p:embeddedFont>
      <p:font typeface="Poppins Light" panose="00000400000000000000" pitchFamily="2" charset="0"/>
      <p:regular r:id="rId55"/>
      <p:italic r:id="rId56"/>
    </p:embeddedFont>
    <p:embeddedFont>
      <p:font typeface="Poppins Medium" panose="00000600000000000000" pitchFamily="2" charset="0"/>
      <p:regular r:id="rId57"/>
      <p:italic r:id="rId58"/>
    </p:embeddedFont>
    <p:embeddedFont>
      <p:font typeface="Poppins SemiBold" panose="00000700000000000000" pitchFamily="2" charset="0"/>
      <p:bold r:id="rId59"/>
      <p:boldItalic r:id="rId60"/>
    </p:embeddedFont>
    <p:embeddedFont>
      <p:font typeface="Segoe UI Semilight" panose="020B0402040204020203"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E252184C-984E-4351-8060-B884D9A4C1E8}">
          <p14:sldIdLst>
            <p14:sldId id="384"/>
            <p14:sldId id="257"/>
            <p14:sldId id="258"/>
            <p14:sldId id="471"/>
            <p14:sldId id="260"/>
            <p14:sldId id="261"/>
          </p14:sldIdLst>
        </p14:section>
        <p14:section name="1. Brain development through childhood" id="{AD72B7A0-FABE-4721-897B-92077CF9DEAB}">
          <p14:sldIdLst>
            <p14:sldId id="418"/>
            <p14:sldId id="263"/>
            <p14:sldId id="264"/>
            <p14:sldId id="265"/>
            <p14:sldId id="266"/>
            <p14:sldId id="450"/>
          </p14:sldIdLst>
        </p14:section>
        <p14:section name="2. Trauma" id="{0E802F9D-A672-4F64-96F0-80150147E5C9}">
          <p14:sldIdLst>
            <p14:sldId id="466"/>
            <p14:sldId id="401"/>
            <p14:sldId id="479"/>
            <p14:sldId id="451"/>
            <p14:sldId id="480"/>
          </p14:sldIdLst>
        </p14:section>
        <p14:section name="3. Impacts" id="{5E703DD9-16A0-4C23-96F2-9A81F25CB853}">
          <p14:sldIdLst>
            <p14:sldId id="426"/>
            <p14:sldId id="274"/>
            <p14:sldId id="275"/>
            <p14:sldId id="276"/>
            <p14:sldId id="277"/>
            <p14:sldId id="278"/>
          </p14:sldIdLst>
        </p14:section>
        <p14:section name="4. Healing" id="{4DC61FD7-0288-42A7-8874-9EB972EA5908}">
          <p14:sldIdLst>
            <p14:sldId id="467"/>
            <p14:sldId id="280"/>
            <p14:sldId id="281"/>
          </p14:sldIdLst>
        </p14:section>
        <p14:section name="5. Toolkit" id="{4A9AAAE0-33B0-4014-96AB-6D0666D76FB7}">
          <p14:sldIdLst>
            <p14:sldId id="409"/>
            <p14:sldId id="283"/>
            <p14:sldId id="284"/>
            <p14:sldId id="285"/>
            <p14:sldId id="438"/>
            <p14:sldId id="286"/>
            <p14:sldId id="486"/>
            <p14:sldId id="288"/>
            <p14:sldId id="460"/>
            <p14:sldId id="290"/>
            <p14:sldId id="291"/>
            <p14:sldId id="292"/>
            <p14:sldId id="293"/>
          </p14:sldIdLst>
        </p14:section>
        <p14:section name="End slides" id="{CA0F5102-D1F1-4479-8D1C-D61570A0E86F}">
          <p14:sldIdLst>
            <p14:sldId id="294"/>
            <p14:sldId id="295"/>
            <p14:sldId id="296"/>
            <p14:sldId id="4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CC8BD2-679E-045E-DD1A-865F1559D853}" name="Farrer, Emily (DCP)" initials="FE(" userId="S::Emily.Farrer@sa.gov.au::8643c1b8-d140-4610-b8be-e44b630c1e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5084"/>
    <a:srgbClr val="DCE6F2"/>
    <a:srgbClr val="094D89"/>
    <a:srgbClr val="F1D3CA"/>
    <a:srgbClr val="D8DBEE"/>
    <a:srgbClr val="9AA3D3"/>
    <a:srgbClr val="C6CBE5"/>
    <a:srgbClr val="D15548"/>
    <a:srgbClr val="765180"/>
    <a:srgbClr val="6578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0" autoAdjust="0"/>
    <p:restoredTop sz="73008" autoAdjust="0"/>
  </p:normalViewPr>
  <p:slideViewPr>
    <p:cSldViewPr>
      <p:cViewPr varScale="1">
        <p:scale>
          <a:sx n="78" d="100"/>
          <a:sy n="78" d="100"/>
        </p:scale>
        <p:origin x="2004"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7" d="100"/>
          <a:sy n="77" d="100"/>
        </p:scale>
        <p:origin x="4080" y="1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27546" cy="372249"/>
          </a:xfrm>
          <a:prstGeom prst="rect">
            <a:avLst/>
          </a:prstGeom>
        </p:spPr>
        <p:txBody>
          <a:bodyPr vert="horz" lIns="91422" tIns="45711" rIns="91422" bIns="45711" rtlCol="0"/>
          <a:lstStyle>
            <a:lvl1pPr algn="l">
              <a:defRPr sz="1200"/>
            </a:lvl1pPr>
          </a:lstStyle>
          <a:p>
            <a:endParaRPr lang="cs-CZ"/>
          </a:p>
        </p:txBody>
      </p:sp>
      <p:sp>
        <p:nvSpPr>
          <p:cNvPr id="3" name="Date Placeholder 2"/>
          <p:cNvSpPr>
            <a:spLocks noGrp="1"/>
          </p:cNvSpPr>
          <p:nvPr>
            <p:ph type="dt" idx="1"/>
          </p:nvPr>
        </p:nvSpPr>
        <p:spPr>
          <a:xfrm>
            <a:off x="5134448" y="2"/>
            <a:ext cx="3927546" cy="372249"/>
          </a:xfrm>
          <a:prstGeom prst="rect">
            <a:avLst/>
          </a:prstGeom>
        </p:spPr>
        <p:txBody>
          <a:bodyPr vert="horz" lIns="91422" tIns="45711" rIns="91422" bIns="45711" rtlCol="0"/>
          <a:lstStyle>
            <a:lvl1pPr algn="r">
              <a:defRPr sz="1200"/>
            </a:lvl1pPr>
          </a:lstStyle>
          <a:p>
            <a:fld id="{B7268E1E-0E44-426D-905E-8AD9B19D2182}" type="datetimeFigureOut">
              <a:rPr lang="cs-CZ" smtClean="0"/>
              <a:t>04.12.2025</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22" tIns="45711" rIns="91422" bIns="45711" rtlCol="0" anchor="ctr"/>
          <a:lstStyle/>
          <a:p>
            <a:endParaRPr lang="cs-CZ"/>
          </a:p>
        </p:txBody>
      </p:sp>
      <p:sp>
        <p:nvSpPr>
          <p:cNvPr id="5" name="Notes Placeholder 4"/>
          <p:cNvSpPr>
            <a:spLocks noGrp="1"/>
          </p:cNvSpPr>
          <p:nvPr>
            <p:ph type="body" sz="quarter" idx="3"/>
          </p:nvPr>
        </p:nvSpPr>
        <p:spPr>
          <a:xfrm>
            <a:off x="906359" y="3529473"/>
            <a:ext cx="7250853" cy="3345071"/>
          </a:xfrm>
          <a:prstGeom prst="rect">
            <a:avLst/>
          </a:prstGeom>
        </p:spPr>
        <p:txBody>
          <a:bodyPr vert="horz" lIns="91422" tIns="45711" rIns="91422" bIns="457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058943"/>
            <a:ext cx="3927546" cy="370526"/>
          </a:xfrm>
          <a:prstGeom prst="rect">
            <a:avLst/>
          </a:prstGeom>
        </p:spPr>
        <p:txBody>
          <a:bodyPr vert="horz" lIns="91422" tIns="45711" rIns="91422" bIns="45711" rtlCol="0" anchor="b"/>
          <a:lstStyle>
            <a:lvl1pPr algn="l">
              <a:defRPr sz="1200"/>
            </a:lvl1pPr>
          </a:lstStyle>
          <a:p>
            <a:endParaRPr lang="cs-CZ"/>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22" tIns="45711" rIns="91422" bIns="45711"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30213"/>
            <a:ext cx="5043488" cy="2838450"/>
          </a:xfrm>
        </p:spPr>
      </p:sp>
      <p:sp>
        <p:nvSpPr>
          <p:cNvPr id="3" name="Notes Placeholder 2">
            <a:extLst>
              <a:ext uri="{FF2B5EF4-FFF2-40B4-BE49-F238E27FC236}">
                <a16:creationId xmlns:a16="http://schemas.microsoft.com/office/drawing/2014/main" id="{0939FA66-F5AC-8B16-6975-6FE33AC6A4D6}"/>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25831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The brain in action (2)</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Sometimes, our emotions will flare up – for instance, if we feel insecure or unsafe, threatened, lose our temper, or become too upset to speak. When this happens, the ‘feeling and acting’ and ‘staying alive’ areas of our brain (the mid-brain and brain stem) can try to kick the thinking centre out of the driver’s seat.</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In this state, emotional reactions might start to bubble up and spill over, and you might find yourself expressing things behaviourally before your thinking brain has a proper chance to filter out things you probably shouldn’t say or do. We might also get some physiological sensations like an elevated heartrate, sweaty hands, etc.</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You would not perform as well on a test if you were in this kind of state. The more active our feeling and acting centre is, the more our functional intelligence decreases.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This kind of reaction can sometimes be a good thing– especially in sport. Redirecting energy to the parts of your brain responsible for movement and quick reactions is often helpful. For example, getting fired up might help your performance in a game – aggression for the ball is something coaches will often encourage – but getting too much of a rush of blood to the head might get you a costly penalty or cause you to make a tactical mistake.</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93966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The brain in action (3)</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If you are in a truly dangerous situation, or your brain </a:t>
            </a:r>
            <a:r>
              <a:rPr lang="en-AU" sz="1200" b="1" dirty="0">
                <a:latin typeface="Calibri" panose="020F0502020204030204" pitchFamily="34" charset="0"/>
                <a:ea typeface="Calibri" panose="020F0502020204030204" pitchFamily="34" charset="0"/>
                <a:cs typeface="Times New Roman" panose="02020603050405020304" pitchFamily="18" charset="0"/>
              </a:rPr>
              <a:t>thinks</a:t>
            </a:r>
            <a:r>
              <a:rPr lang="en-AU" sz="1200" dirty="0">
                <a:latin typeface="Calibri" panose="020F0502020204030204" pitchFamily="34" charset="0"/>
                <a:ea typeface="Calibri" panose="020F0502020204030204" pitchFamily="34" charset="0"/>
                <a:cs typeface="Times New Roman" panose="02020603050405020304" pitchFamily="18" charset="0"/>
              </a:rPr>
              <a:t> you are, your brain will try very hard to keep you safe and protect itself. It does this by redirecting control and ‘brain power’ to the area of the brain responsible for our basic survival and keeping us alive.</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In this state, not only would you not perform well on a test, you might not even be able to understand the questions. When the survival area of the brain takes over, you are unable to undertake complex thinking, learning and memory tasks. Your brain has shut down access to those functions, because they are not needed. </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Being in this state is usually pretty uncomfortable – it could feel like your chest tightening, heartrate through the roof, sweating, trembling, dizziness, etc. It can make you feel like you need to flee the situation or punch someone in the face. You may have also heard this referred to as the ‘fight, flight or freeze’ response, or ‘survival mode’.</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01203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534988"/>
            <a:ext cx="4948238" cy="2784475"/>
          </a:xfrm>
        </p:spPr>
      </p:sp>
      <p:sp>
        <p:nvSpPr>
          <p:cNvPr id="3" name="Notes Placeholder 2"/>
          <p:cNvSpPr>
            <a:spLocks noGrp="1"/>
          </p:cNvSpPr>
          <p:nvPr>
            <p:ph type="body" idx="1"/>
          </p:nvPr>
        </p:nvSpPr>
        <p:spPr>
          <a:xfrm>
            <a:off x="263553" y="3516764"/>
            <a:ext cx="6416397" cy="3345071"/>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‘Flipping your lid’</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Being aware of how our brain and body is feeling can be really helpful, especially for kids who want to communicate that they are not doing OK or are acting in a way that they know isn’t OK, but just don’t have the ability to control it or the words to talk to adults about it. </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A really helpful way of thinking and talking about this is to use our hand as a model of the brain. And, instead of talking about ‘survival mode’ or ‘fight/flight’, we can talk about ‘flipping your lid’.</a:t>
            </a:r>
          </a:p>
          <a:p>
            <a:pPr>
              <a:spcAft>
                <a:spcPts val="965"/>
              </a:spcAft>
            </a:pPr>
            <a:r>
              <a:rPr lang="en-AU" sz="1700" dirty="0">
                <a:latin typeface="Calibri" panose="020F0502020204030204" pitchFamily="34" charset="0"/>
                <a:ea typeface="Calibri" panose="020F0502020204030204" pitchFamily="34" charset="0"/>
                <a:cs typeface="Times New Roman" panose="02020603050405020304" pitchFamily="18" charset="0"/>
              </a:rPr>
              <a:t> </a:t>
            </a:r>
            <a:endParaRPr lang="en-A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5954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A99A-76FE-9F8D-9EE6-07DC17753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109A5-435F-7459-B143-4DBA76164463}"/>
              </a:ext>
            </a:extLst>
          </p:cNvPr>
          <p:cNvSpPr>
            <a:spLocks noGrp="1" noRot="1" noChangeAspect="1"/>
          </p:cNvSpPr>
          <p:nvPr>
            <p:ph type="sldImg"/>
          </p:nvPr>
        </p:nvSpPr>
        <p:spPr>
          <a:xfrm>
            <a:off x="920750" y="454025"/>
            <a:ext cx="4954588" cy="2787650"/>
          </a:xfrm>
        </p:spPr>
      </p:sp>
      <p:sp>
        <p:nvSpPr>
          <p:cNvPr id="3" name="Notes Placeholder 2">
            <a:extLst>
              <a:ext uri="{FF2B5EF4-FFF2-40B4-BE49-F238E27FC236}">
                <a16:creationId xmlns:a16="http://schemas.microsoft.com/office/drawing/2014/main" id="{59648CB2-489E-50C6-6014-ECF5B7F8D1A5}"/>
              </a:ext>
            </a:extLst>
          </p:cNvPr>
          <p:cNvSpPr>
            <a:spLocks noGrp="1"/>
          </p:cNvSpPr>
          <p:nvPr>
            <p:ph type="body" idx="1"/>
          </p:nvPr>
        </p:nvSpPr>
        <p:spPr>
          <a:xfrm>
            <a:off x="190639" y="3477501"/>
            <a:ext cx="6416397" cy="3345071"/>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Introductory slide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In this part, we will explore what causes trauma and how it changes the brain. We will also talk about what happens when children are exposed repeatedly to traumatic events and situations, and how it can impact their development.</a:t>
            </a:r>
          </a:p>
        </p:txBody>
      </p:sp>
    </p:spTree>
    <p:extLst>
      <p:ext uri="{BB962C8B-B14F-4D97-AF65-F5344CB8AC3E}">
        <p14:creationId xmlns:p14="http://schemas.microsoft.com/office/powerpoint/2010/main" val="3356663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454025"/>
            <a:ext cx="4954588" cy="2787650"/>
          </a:xfrm>
        </p:spPr>
      </p:sp>
      <p:sp>
        <p:nvSpPr>
          <p:cNvPr id="3" name="Notes Placeholder 2"/>
          <p:cNvSpPr>
            <a:spLocks noGrp="1"/>
          </p:cNvSpPr>
          <p:nvPr>
            <p:ph type="body" idx="1"/>
          </p:nvPr>
        </p:nvSpPr>
        <p:spPr>
          <a:xfrm>
            <a:off x="117726" y="3477500"/>
            <a:ext cx="6416397" cy="5524419"/>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Defining trauma (part 1)</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There is a difference between stress, crisis and trauma. Everyone experiences stress at some point, including children, although we often think of stress as more of an adult concept. For children, </a:t>
            </a:r>
            <a:r>
              <a:rPr lang="en-AU" sz="1100" b="1" dirty="0">
                <a:latin typeface="Calibri" panose="020F0502020204030204" pitchFamily="34" charset="0"/>
                <a:ea typeface="Calibri" panose="020F0502020204030204" pitchFamily="34" charset="0"/>
                <a:cs typeface="Times New Roman" panose="02020603050405020304" pitchFamily="18" charset="0"/>
              </a:rPr>
              <a:t>stress</a:t>
            </a:r>
            <a:r>
              <a:rPr lang="en-AU" sz="1100" dirty="0">
                <a:latin typeface="Calibri" panose="020F0502020204030204" pitchFamily="34" charset="0"/>
                <a:ea typeface="Calibri" panose="020F0502020204030204" pitchFamily="34" charset="0"/>
                <a:cs typeface="Times New Roman" panose="02020603050405020304" pitchFamily="18" charset="0"/>
              </a:rPr>
              <a:t> usually means exposure to the unknown or unpleasant in short, sharp bursts. These experiences can often turn out to be positive experiences that generate learning and build resilience.</a:t>
            </a:r>
          </a:p>
          <a:p>
            <a:pPr>
              <a:lnSpc>
                <a:spcPct val="115000"/>
              </a:lnSpc>
              <a:spcAft>
                <a:spcPts val="965"/>
              </a:spcAft>
            </a:pPr>
            <a:r>
              <a:rPr lang="en-AU" sz="1100" b="1" i="1" dirty="0">
                <a:latin typeface="Calibri" panose="020F0502020204030204" pitchFamily="34" charset="0"/>
                <a:ea typeface="Calibri" panose="020F0502020204030204" pitchFamily="34" charset="0"/>
                <a:cs typeface="Times New Roman" panose="02020603050405020304" pitchFamily="18" charset="0"/>
              </a:rPr>
              <a:t>Examples of stress:</a:t>
            </a: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The first day of school, kindy, a new job</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Trying a new or unfamiliar food</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Learning how to toilet train</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Signing up for a new hobby</a:t>
            </a:r>
          </a:p>
          <a:p>
            <a:pPr marL="330727" indent="-330727">
              <a:lnSpc>
                <a:spcPct val="115000"/>
              </a:lnSpc>
              <a:spcAft>
                <a:spcPts val="965"/>
              </a:spcAft>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Taking yourself out of your comfort zone socially</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A </a:t>
            </a:r>
            <a:r>
              <a:rPr lang="en-AU" sz="1100" b="1" dirty="0">
                <a:latin typeface="Calibri" panose="020F0502020204030204" pitchFamily="34" charset="0"/>
                <a:ea typeface="Calibri" panose="020F0502020204030204" pitchFamily="34" charset="0"/>
                <a:cs typeface="Times New Roman" panose="02020603050405020304" pitchFamily="18" charset="0"/>
              </a:rPr>
              <a:t>crisis</a:t>
            </a:r>
            <a:r>
              <a:rPr lang="en-AU" sz="1100" dirty="0">
                <a:latin typeface="Calibri" panose="020F0502020204030204" pitchFamily="34" charset="0"/>
                <a:ea typeface="Calibri" panose="020F0502020204030204" pitchFamily="34" charset="0"/>
                <a:cs typeface="Times New Roman" panose="02020603050405020304" pitchFamily="18" charset="0"/>
              </a:rPr>
              <a:t> is something many children will experience, which has the potential to impact them negatively. A crisis generates stress as well, but with the support of a safe, predictable adult or primary caregiver, the stress is usually tolerable, and there may be no negative long-term consequences. Keeping in mind, what may be tolerable for one person might be traumatic for another.</a:t>
            </a:r>
          </a:p>
          <a:p>
            <a:pPr>
              <a:lnSpc>
                <a:spcPct val="115000"/>
              </a:lnSpc>
              <a:spcAft>
                <a:spcPts val="965"/>
              </a:spcAft>
            </a:pPr>
            <a:r>
              <a:rPr lang="en-AU" sz="1100" b="1" i="1" dirty="0">
                <a:latin typeface="Calibri" panose="020F0502020204030204" pitchFamily="34" charset="0"/>
                <a:ea typeface="Calibri" panose="020F0502020204030204" pitchFamily="34" charset="0"/>
                <a:cs typeface="Times New Roman" panose="02020603050405020304" pitchFamily="18" charset="0"/>
              </a:rPr>
              <a:t>Examples of crisis:</a:t>
            </a: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Death of a family member, a pet, etc.</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Getting lost at the shops</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Falling off the monkey bars at school and breaking your arm</a:t>
            </a:r>
          </a:p>
          <a:p>
            <a:pPr marL="330727" indent="-330727">
              <a:lnSpc>
                <a:spcPct val="115000"/>
              </a:lnSpc>
              <a:spcAft>
                <a:spcPts val="965"/>
              </a:spcAft>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Parents’ divorce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In contrast to a crisis, </a:t>
            </a:r>
            <a:r>
              <a:rPr lang="en-AU" sz="1100" b="1" dirty="0">
                <a:latin typeface="Calibri" panose="020F0502020204030204" pitchFamily="34" charset="0"/>
                <a:ea typeface="Calibri" panose="020F0502020204030204" pitchFamily="34" charset="0"/>
                <a:cs typeface="Times New Roman" panose="02020603050405020304" pitchFamily="18" charset="0"/>
              </a:rPr>
              <a:t>trauma</a:t>
            </a:r>
            <a:r>
              <a:rPr lang="en-AU" sz="1100" dirty="0">
                <a:latin typeface="Calibri" panose="020F0502020204030204" pitchFamily="34" charset="0"/>
                <a:ea typeface="Calibri" panose="020F0502020204030204" pitchFamily="34" charset="0"/>
                <a:cs typeface="Times New Roman" panose="02020603050405020304" pitchFamily="18" charset="0"/>
              </a:rPr>
              <a:t> generates a level of stress that is </a:t>
            </a:r>
            <a:r>
              <a:rPr lang="en-AU" sz="1100" b="1" dirty="0">
                <a:latin typeface="Calibri" panose="020F0502020204030204" pitchFamily="34" charset="0"/>
                <a:ea typeface="Calibri" panose="020F0502020204030204" pitchFamily="34" charset="0"/>
                <a:cs typeface="Times New Roman" panose="02020603050405020304" pitchFamily="18" charset="0"/>
              </a:rPr>
              <a:t>toxic</a:t>
            </a:r>
            <a:r>
              <a:rPr lang="en-AU" sz="1100" dirty="0">
                <a:latin typeface="Calibri" panose="020F0502020204030204" pitchFamily="34" charset="0"/>
                <a:ea typeface="Calibri" panose="020F0502020204030204" pitchFamily="34" charset="0"/>
                <a:cs typeface="Times New Roman" panose="02020603050405020304" pitchFamily="18" charset="0"/>
              </a:rPr>
              <a:t> to the brain and body.</a:t>
            </a:r>
          </a:p>
          <a:p>
            <a:pPr defTabSz="914305">
              <a:spcAft>
                <a:spcPts val="1200"/>
              </a:spcAft>
              <a:defRPr/>
            </a:pPr>
            <a:endParaRPr lang="en-A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779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59757-F1A6-5AEA-84CE-0C5A13F0E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C56E4-5B8F-A4A6-A3C3-20F35D12F364}"/>
              </a:ext>
            </a:extLst>
          </p:cNvPr>
          <p:cNvSpPr>
            <a:spLocks noGrp="1" noRot="1" noChangeAspect="1"/>
          </p:cNvSpPr>
          <p:nvPr>
            <p:ph type="sldImg"/>
          </p:nvPr>
        </p:nvSpPr>
        <p:spPr>
          <a:xfrm>
            <a:off x="923925" y="534988"/>
            <a:ext cx="4948238" cy="2784475"/>
          </a:xfrm>
        </p:spPr>
      </p:sp>
      <p:sp>
        <p:nvSpPr>
          <p:cNvPr id="3" name="Notes Placeholder 2">
            <a:extLst>
              <a:ext uri="{FF2B5EF4-FFF2-40B4-BE49-F238E27FC236}">
                <a16:creationId xmlns:a16="http://schemas.microsoft.com/office/drawing/2014/main" id="{3931C99B-4C5C-7501-298A-540671329536}"/>
              </a:ext>
            </a:extLst>
          </p:cNvPr>
          <p:cNvSpPr>
            <a:spLocks noGrp="1"/>
          </p:cNvSpPr>
          <p:nvPr>
            <p:ph type="body" idx="1"/>
          </p:nvPr>
        </p:nvSpPr>
        <p:spPr>
          <a:xfrm>
            <a:off x="190639" y="3516764"/>
            <a:ext cx="6343484" cy="6323355"/>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Defining trauma (part 2)</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When we talk about trauma, we are talking about ‘an event </a:t>
            </a:r>
            <a:r>
              <a:rPr lang="en-AU" sz="1100" b="1" dirty="0">
                <a:latin typeface="Calibri" panose="020F0502020204030204" pitchFamily="34" charset="0"/>
                <a:ea typeface="Calibri" panose="020F0502020204030204" pitchFamily="34" charset="0"/>
                <a:cs typeface="Times New Roman" panose="02020603050405020304" pitchFamily="18" charset="0"/>
              </a:rPr>
              <a:t>or series of events</a:t>
            </a:r>
            <a:r>
              <a:rPr lang="en-AU" sz="1100" dirty="0">
                <a:latin typeface="Calibri" panose="020F0502020204030204" pitchFamily="34" charset="0"/>
                <a:ea typeface="Calibri" panose="020F0502020204030204" pitchFamily="34" charset="0"/>
                <a:cs typeface="Times New Roman" panose="02020603050405020304" pitchFamily="18" charset="0"/>
              </a:rPr>
              <a:t> such as abuse, maltreatment, neglect or tragedy that causes a profound experience of helplessness leading to terror’. Trauma shatters our sense of </a:t>
            </a:r>
            <a:r>
              <a:rPr lang="en-AU" sz="1100" b="1" dirty="0">
                <a:latin typeface="Calibri" panose="020F0502020204030204" pitchFamily="34" charset="0"/>
                <a:ea typeface="Calibri" panose="020F0502020204030204" pitchFamily="34" charset="0"/>
                <a:cs typeface="Times New Roman" panose="02020603050405020304" pitchFamily="18" charset="0"/>
              </a:rPr>
              <a:t>safety</a:t>
            </a:r>
            <a:r>
              <a:rPr lang="en-AU" sz="1100" dirty="0">
                <a:latin typeface="Calibri" panose="020F0502020204030204" pitchFamily="34" charset="0"/>
                <a:ea typeface="Calibri" panose="020F0502020204030204" pitchFamily="34" charset="0"/>
                <a:cs typeface="Times New Roman" panose="02020603050405020304" pitchFamily="18" charset="0"/>
              </a:rPr>
              <a:t>, stability, trust and innocence.</a:t>
            </a:r>
          </a:p>
          <a:p>
            <a:pPr>
              <a:lnSpc>
                <a:spcPct val="115000"/>
              </a:lnSpc>
              <a:spcAft>
                <a:spcPts val="965"/>
              </a:spcAft>
            </a:pPr>
            <a:r>
              <a:rPr lang="en-AU" sz="1100" i="1" dirty="0">
                <a:latin typeface="Calibri" panose="020F0502020204030204" pitchFamily="34" charset="0"/>
                <a:ea typeface="Calibri" panose="020F0502020204030204" pitchFamily="34" charset="0"/>
                <a:cs typeface="Times New Roman" panose="02020603050405020304" pitchFamily="18" charset="0"/>
              </a:rPr>
              <a:t>[click to reveal additional graphics – 5 clicks in total]</a:t>
            </a:r>
          </a:p>
          <a:p>
            <a:pPr>
              <a:lnSpc>
                <a:spcPct val="115000"/>
              </a:lnSpc>
              <a:spcAft>
                <a:spcPts val="965"/>
              </a:spcAft>
            </a:pPr>
            <a:r>
              <a:rPr lang="en-AU" sz="1100" i="1" dirty="0">
                <a:latin typeface="Calibri" panose="020F0502020204030204" pitchFamily="34" charset="0"/>
                <a:ea typeface="Calibri" panose="020F0502020204030204" pitchFamily="34" charset="0"/>
                <a:cs typeface="Times New Roman" panose="02020603050405020304" pitchFamily="18" charset="0"/>
              </a:rPr>
              <a:t>[Click 1] </a:t>
            </a:r>
            <a:r>
              <a:rPr lang="en-AU" sz="1100" dirty="0">
                <a:latin typeface="Calibri" panose="020F0502020204030204" pitchFamily="34" charset="0"/>
                <a:ea typeface="Calibri" panose="020F0502020204030204" pitchFamily="34" charset="0"/>
                <a:cs typeface="Times New Roman" panose="02020603050405020304" pitchFamily="18" charset="0"/>
              </a:rPr>
              <a:t>A single event or incident of trauma might be something like a car accident or a near-death experience. While these events are still experienced as overwhelming and terrifying, and might result in short to medium-term post-traumatic effects, with support to recover, pervasive and long-term psychological impacts can be avoided.</a:t>
            </a:r>
          </a:p>
          <a:p>
            <a:pPr>
              <a:lnSpc>
                <a:spcPct val="115000"/>
              </a:lnSpc>
              <a:spcAft>
                <a:spcPts val="965"/>
              </a:spcAft>
            </a:pPr>
            <a:r>
              <a:rPr lang="en-AU" sz="1100" i="1" dirty="0">
                <a:latin typeface="Calibri" panose="020F0502020204030204" pitchFamily="34" charset="0"/>
                <a:ea typeface="Calibri" panose="020F0502020204030204" pitchFamily="34" charset="0"/>
                <a:cs typeface="Times New Roman" panose="02020603050405020304" pitchFamily="18" charset="0"/>
              </a:rPr>
              <a:t>[Click 2 + 3]</a:t>
            </a:r>
            <a:r>
              <a:rPr lang="en-AU" sz="1100" dirty="0">
                <a:latin typeface="Calibri" panose="020F0502020204030204" pitchFamily="34" charset="0"/>
                <a:ea typeface="Calibri" panose="020F0502020204030204" pitchFamily="34" charset="0"/>
                <a:cs typeface="Times New Roman" panose="02020603050405020304" pitchFamily="18" charset="0"/>
              </a:rPr>
              <a:t> When trauma occurs on multiple occasions or as a series of events, often involving abuse, maltreatment or neglect, this is called ‘complex trauma’.</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Complex trauma has more far-reaching effects on our psychological wellbeing than a once-off traumatic incident. It can impact how we feel about ourselves and the world, how we go about relationships, and how we cope with stress and negative feelings every day. Complex trauma is often associated with violence—for instance, surviving domestic violence, or being caught up in a violent conflict like a war or genocide.</a:t>
            </a:r>
          </a:p>
          <a:p>
            <a:pPr>
              <a:lnSpc>
                <a:spcPct val="115000"/>
              </a:lnSpc>
              <a:spcAft>
                <a:spcPts val="965"/>
              </a:spcAft>
            </a:pPr>
            <a:r>
              <a:rPr lang="en-AU" sz="1100" i="1" dirty="0">
                <a:latin typeface="Calibri" panose="020F0502020204030204" pitchFamily="34" charset="0"/>
                <a:ea typeface="Calibri" panose="020F0502020204030204" pitchFamily="34" charset="0"/>
                <a:cs typeface="Times New Roman" panose="02020603050405020304" pitchFamily="18" charset="0"/>
              </a:rPr>
              <a:t>[Click 4] </a:t>
            </a:r>
            <a:r>
              <a:rPr lang="en-AU" sz="1100" dirty="0">
                <a:latin typeface="Calibri" panose="020F0502020204030204" pitchFamily="34" charset="0"/>
                <a:ea typeface="Calibri" panose="020F0502020204030204" pitchFamily="34" charset="0"/>
                <a:cs typeface="Times New Roman" panose="02020603050405020304" pitchFamily="18" charset="0"/>
              </a:rPr>
              <a:t>When complex trauma occurs in childhood, this often means children have experienced abuse or neglect in the context of a close relationship. When child protection becomes involved, it often means the adults who were responsible for protecting and caring for the child have been unable to do so, and may even have contributed to abuse.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Aside from exposing children to feelings of helplessness and terror, these experiences also disrupt children’s ability to form safe and supportive relationships because they have often learnt that other people are not safe and may cause them harm. Knowing that their caregivers will consistently protect and care for them is key for children to be able to feel safe so they can focus on learning and growing. </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 </a:t>
            </a:r>
            <a:r>
              <a:rPr lang="en-AU" sz="1100" i="1" dirty="0">
                <a:latin typeface="Calibri" panose="020F0502020204030204" pitchFamily="34" charset="0"/>
                <a:ea typeface="Calibri" panose="020F0502020204030204" pitchFamily="34" charset="0"/>
                <a:cs typeface="Times New Roman" panose="02020603050405020304" pitchFamily="18" charset="0"/>
              </a:rPr>
              <a:t>[Click 5] </a:t>
            </a:r>
            <a:r>
              <a:rPr lang="en-AU" sz="1100" dirty="0">
                <a:latin typeface="Calibri" panose="020F0502020204030204" pitchFamily="34" charset="0"/>
                <a:ea typeface="Calibri" panose="020F0502020204030204" pitchFamily="34" charset="0"/>
                <a:cs typeface="Times New Roman" panose="02020603050405020304" pitchFamily="18" charset="0"/>
              </a:rPr>
              <a:t>When children don’t feel safe and can’t focus on learning and growing because of the complex trauma they are experiencing, this results in developmental trauma.</a:t>
            </a:r>
          </a:p>
          <a:p>
            <a:pPr>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260021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454025"/>
            <a:ext cx="4954588" cy="2787650"/>
          </a:xfrm>
        </p:spPr>
      </p:sp>
      <p:sp>
        <p:nvSpPr>
          <p:cNvPr id="3" name="Notes Placeholder 2"/>
          <p:cNvSpPr>
            <a:spLocks noGrp="1"/>
          </p:cNvSpPr>
          <p:nvPr>
            <p:ph type="body" idx="1"/>
          </p:nvPr>
        </p:nvSpPr>
        <p:spPr>
          <a:xfrm>
            <a:off x="117726" y="3477501"/>
            <a:ext cx="6562224" cy="4762418"/>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Toxic stress and developmental trauma [video]</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Developmental trauma occurs when there is a build up of toxic stress chemicals, which affects how the brain grows and forms connections. As  we discussed in part 1, children’s developing brains are like sponges, and will be shaped by what they are exposed to, for better or worse.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Now we will watch a short video which explains what toxic stress does to children’s development.</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The video outlines the following information:</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Activation of the stress response system results in a rush of adrenaline, increased heart rate, elevated blood pressure, and the release of stress hormones like cortisol.</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When a child has a supportive caregiver relationship, these responses are brief and return to normal quickly.</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In severe situations like abuse and neglect, where there is no caring adult to act as a buffer for stress, the stress response can be prolonged.</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Even when there is no apparent threat, the extended absence of care from adults can activate a child’s stress response system.</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Constant, extended activation of the stress response overloads our brains and bodies with cortisol, which can</a:t>
            </a:r>
            <a:r>
              <a:rPr lang="en-AU" sz="1700" dirty="0">
                <a:latin typeface="Calibri" panose="020F0502020204030204" pitchFamily="34" charset="0"/>
                <a:ea typeface="Calibri" panose="020F0502020204030204" pitchFamily="34" charset="0"/>
                <a:cs typeface="Times New Roman" panose="02020603050405020304" pitchFamily="18" charset="0"/>
              </a:rPr>
              <a:t> </a:t>
            </a:r>
            <a:r>
              <a:rPr lang="en-AU" sz="1100" dirty="0">
                <a:latin typeface="Calibri" panose="020F0502020204030204" pitchFamily="34" charset="0"/>
                <a:ea typeface="Calibri" panose="020F0502020204030204" pitchFamily="34" charset="0"/>
                <a:cs typeface="Times New Roman" panose="02020603050405020304" pitchFamily="18" charset="0"/>
              </a:rPr>
              <a:t>have serious, lifelong impacts. We call this ‘toxic stress’.</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Over time, children’s stress response systems can be stuck permanently on ‘high alert’.</a:t>
            </a:r>
          </a:p>
          <a:p>
            <a:pPr marL="330727" indent="-330727">
              <a:lnSpc>
                <a:spcPct val="115000"/>
              </a:lnSpc>
              <a:spcAft>
                <a:spcPts val="965"/>
              </a:spcAft>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In the areas of the brain dedicated to learning and reasoning (the thinking centre), prolonged stress activation can actually reduce the neural connections that are meant to form in this area of the brain, just at the time when they should be growing new ones.</a:t>
            </a:r>
          </a:p>
          <a:p>
            <a:pPr>
              <a:spcAft>
                <a:spcPts val="965"/>
              </a:spcAft>
            </a:pPr>
            <a:endParaRPr lang="en-AU" sz="17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3206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C43A0-5CEC-BB17-C6AE-4CDE36DDE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5D1FC-497F-6DC5-3D51-98F3186A5981}"/>
              </a:ext>
            </a:extLst>
          </p:cNvPr>
          <p:cNvSpPr>
            <a:spLocks noGrp="1" noRot="1" noChangeAspect="1"/>
          </p:cNvSpPr>
          <p:nvPr>
            <p:ph type="sldImg"/>
          </p:nvPr>
        </p:nvSpPr>
        <p:spPr>
          <a:xfrm>
            <a:off x="920750" y="454025"/>
            <a:ext cx="4954588" cy="2787650"/>
          </a:xfrm>
        </p:spPr>
      </p:sp>
      <p:sp>
        <p:nvSpPr>
          <p:cNvPr id="3" name="Notes Placeholder 2">
            <a:extLst>
              <a:ext uri="{FF2B5EF4-FFF2-40B4-BE49-F238E27FC236}">
                <a16:creationId xmlns:a16="http://schemas.microsoft.com/office/drawing/2014/main" id="{7AF39585-F5AE-4D88-2EBA-838204777625}"/>
              </a:ext>
            </a:extLst>
          </p:cNvPr>
          <p:cNvSpPr>
            <a:spLocks noGrp="1"/>
          </p:cNvSpPr>
          <p:nvPr>
            <p:ph type="body" idx="1"/>
          </p:nvPr>
        </p:nvSpPr>
        <p:spPr>
          <a:xfrm>
            <a:off x="117726" y="3351982"/>
            <a:ext cx="6562224" cy="6574655"/>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Impacts</a:t>
            </a:r>
            <a:r>
              <a:rPr lang="en-AU" sz="1100" b="1" dirty="0">
                <a:solidFill>
                  <a:srgbClr val="262626"/>
                </a:solidFill>
                <a:latin typeface="Calibri" panose="020F0502020204030204" pitchFamily="34" charset="0"/>
                <a:ea typeface="MS Mincho" panose="02020609040205080304" pitchFamily="49" charset="-128"/>
                <a:cs typeface="Times New Roman" panose="02020603050405020304" pitchFamily="18" charset="0"/>
              </a:rPr>
              <a:t>?</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So, what does a brain hijacked by toxic stress look and feel like?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Firstly, it means that even after the child is no longer in the unsafe environment, they will often still </a:t>
            </a:r>
            <a:r>
              <a:rPr lang="en-AU" sz="1100" b="1" dirty="0">
                <a:latin typeface="Calibri" panose="020F0502020204030204" pitchFamily="34" charset="0"/>
                <a:ea typeface="Calibri" panose="020F0502020204030204" pitchFamily="34" charset="0"/>
                <a:cs typeface="Times New Roman" panose="02020603050405020304" pitchFamily="18" charset="0"/>
              </a:rPr>
              <a:t>struggle to</a:t>
            </a:r>
            <a:r>
              <a:rPr lang="en-AU" sz="1100" dirty="0">
                <a:latin typeface="Calibri" panose="020F0502020204030204" pitchFamily="34" charset="0"/>
                <a:ea typeface="Calibri" panose="020F0502020204030204" pitchFamily="34" charset="0"/>
                <a:cs typeface="Times New Roman" panose="02020603050405020304" pitchFamily="18" charset="0"/>
              </a:rPr>
              <a:t> </a:t>
            </a:r>
            <a:r>
              <a:rPr lang="en-AU" sz="1100" b="1" dirty="0">
                <a:latin typeface="Calibri" panose="020F0502020204030204" pitchFamily="34" charset="0"/>
                <a:ea typeface="Calibri" panose="020F0502020204030204" pitchFamily="34" charset="0"/>
                <a:cs typeface="Times New Roman" panose="02020603050405020304" pitchFamily="18" charset="0"/>
              </a:rPr>
              <a:t>feel safe,</a:t>
            </a:r>
            <a:r>
              <a:rPr lang="en-AU" sz="1100" dirty="0">
                <a:latin typeface="Calibri" panose="020F0502020204030204" pitchFamily="34" charset="0"/>
                <a:ea typeface="Calibri" panose="020F0502020204030204" pitchFamily="34" charset="0"/>
                <a:cs typeface="Times New Roman" panose="02020603050405020304" pitchFamily="18" charset="0"/>
              </a:rPr>
              <a:t> as their body is will continue releasing more stress chemicals than normal. Those chemicals tell their brain and body that they are unsafe, even when there is no actual threat.</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And if we think about the order in which the brain develops, </a:t>
            </a:r>
            <a:r>
              <a:rPr lang="en-AU" sz="1100" b="1" dirty="0">
                <a:latin typeface="Calibri" panose="020F0502020204030204" pitchFamily="34" charset="0"/>
                <a:ea typeface="Calibri" panose="020F0502020204030204" pitchFamily="34" charset="0"/>
                <a:cs typeface="Times New Roman" panose="02020603050405020304" pitchFamily="18" charset="0"/>
              </a:rPr>
              <a:t>very young children (up to about the age of three years) are especially vulnerable to toxic stress</a:t>
            </a:r>
            <a:r>
              <a:rPr lang="en-AU" sz="1100" dirty="0">
                <a:latin typeface="Calibri" panose="020F0502020204030204" pitchFamily="34" charset="0"/>
                <a:ea typeface="Calibri" panose="020F0502020204030204" pitchFamily="34" charset="0"/>
                <a:cs typeface="Times New Roman" panose="02020603050405020304" pitchFamily="18" charset="0"/>
              </a:rPr>
              <a:t>. It is a myth that very young children won’t be affected by traumatic events, because they are too young understand what was going on or remember things clearly. They might not have a clear or conscious recollection of events, but the body remembers.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As the video we watched demonstrates, the more toxic stress is pumping through you, the </a:t>
            </a:r>
            <a:r>
              <a:rPr lang="en-AU" sz="1100" b="1" dirty="0">
                <a:latin typeface="Calibri" panose="020F0502020204030204" pitchFamily="34" charset="0"/>
                <a:ea typeface="Calibri" panose="020F0502020204030204" pitchFamily="34" charset="0"/>
                <a:cs typeface="Times New Roman" panose="02020603050405020304" pitchFamily="18" charset="0"/>
              </a:rPr>
              <a:t>more time you spend on high alert (i.e. with their ‘lid flipped’)</a:t>
            </a:r>
            <a:r>
              <a:rPr lang="en-AU" sz="1100" dirty="0">
                <a:latin typeface="Calibri" panose="020F0502020204030204" pitchFamily="34" charset="0"/>
                <a:ea typeface="Calibri" panose="020F0502020204030204" pitchFamily="34" charset="0"/>
                <a:cs typeface="Times New Roman" panose="02020603050405020304" pitchFamily="18" charset="0"/>
              </a:rPr>
              <a:t>. This means children’s thinking brain spend less time in control, while the survival area of the brain spends more time in control. This can have a range of effects on children’s development.</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We can understand this by thinking about the difference between two paths in a garden: one that is well-worn, and one that’s overgrown. The path is well-worn because people are walking down it all the time. Children walk down their ‘survival mode’ path a lot, so it becomes the natural, default options. </a:t>
            </a:r>
            <a:r>
              <a:rPr lang="en-AU" sz="1100" i="1" dirty="0">
                <a:latin typeface="Calibri" panose="020F0502020204030204" pitchFamily="34" charset="0"/>
                <a:ea typeface="Calibri" panose="020F0502020204030204" pitchFamily="34" charset="0"/>
                <a:cs typeface="Times New Roman" panose="02020603050405020304" pitchFamily="18" charset="0"/>
              </a:rPr>
              <a:t>[Click to trigger overgrown path animation]</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The path that isn’t used as often starts to become overgrown. For children exposed to lots of toxic stress, this is their ‘thinking brain’ path. </a:t>
            </a:r>
            <a:r>
              <a:rPr lang="en-AU" sz="1100" i="1" dirty="0">
                <a:latin typeface="Calibri" panose="020F0502020204030204" pitchFamily="34" charset="0"/>
                <a:ea typeface="Calibri" panose="020F0502020204030204" pitchFamily="34" charset="0"/>
                <a:cs typeface="Times New Roman" panose="02020603050405020304" pitchFamily="18" charset="0"/>
              </a:rPr>
              <a:t>[Click to reveal skills and opportunities]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The problem with not using the overgrown path is that it then becomes harder to access over time, and it’s easier to just keep going down the well-worn (survival brain) path. As a result then, kids don’t have as much access to the benefits at the end of the thinking brain path. They have far fewer opportunities to develop and practice certain skills like problem solving, emotional regulation, and understanding cause and effect and long-term consequences. </a:t>
            </a:r>
          </a:p>
          <a:p>
            <a:pPr>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But </a:t>
            </a:r>
            <a:r>
              <a:rPr lang="en-AU" sz="1100" b="1" dirty="0">
                <a:latin typeface="Calibri" panose="020F0502020204030204" pitchFamily="34" charset="0"/>
                <a:ea typeface="Calibri" panose="020F0502020204030204" pitchFamily="34" charset="0"/>
                <a:cs typeface="Times New Roman" panose="02020603050405020304" pitchFamily="18" charset="0"/>
              </a:rPr>
              <a:t>hurt brains can recover. </a:t>
            </a:r>
            <a:r>
              <a:rPr lang="en-AU" sz="1100" dirty="0">
                <a:latin typeface="Calibri" panose="020F0502020204030204" pitchFamily="34" charset="0"/>
                <a:ea typeface="Calibri" panose="020F0502020204030204" pitchFamily="34" charset="0"/>
                <a:cs typeface="Times New Roman" panose="02020603050405020304" pitchFamily="18" charset="0"/>
              </a:rPr>
              <a:t>The overgrown path can be pruned back. The brain is not hard-wired, and never stops being capable of change. That is something we will come back to later, in Part 4.</a:t>
            </a:r>
            <a:r>
              <a:rPr lang="en-AU" sz="1100" dirty="0"/>
              <a:t> </a:t>
            </a:r>
            <a:r>
              <a:rPr lang="en-AU"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endParaRPr lang="en-A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348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46100"/>
            <a:ext cx="4951412" cy="2786063"/>
          </a:xfrm>
        </p:spPr>
      </p:sp>
      <p:sp>
        <p:nvSpPr>
          <p:cNvPr id="3" name="Notes Placeholder 2"/>
          <p:cNvSpPr>
            <a:spLocks noGrp="1"/>
          </p:cNvSpPr>
          <p:nvPr>
            <p:ph type="body" idx="1"/>
          </p:nvPr>
        </p:nvSpPr>
        <p:spPr>
          <a:xfrm>
            <a:off x="190639" y="3522923"/>
            <a:ext cx="6489311" cy="3345071"/>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Introductory slide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This section extends our understanding of how childhood trauma affects development, and considers how those impacts might translate to sport and recreation settings.</a:t>
            </a:r>
          </a:p>
        </p:txBody>
      </p:sp>
    </p:spTree>
    <p:extLst>
      <p:ext uri="{BB962C8B-B14F-4D97-AF65-F5344CB8AC3E}">
        <p14:creationId xmlns:p14="http://schemas.microsoft.com/office/powerpoint/2010/main" val="270890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Impacts of trauma</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Childhood trauma can have a range of impacts on emotions and behaviour, physical health and the body, how children see themselves and their relationships with others, and their memory and communication skills.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These impacts are very individual. Every child has a unique personality and set of experiences, and so the impacts for them will be unique too. However, there are some common themes.</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92828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1">
              <a:defRPr/>
            </a:pPr>
            <a:r>
              <a:rPr lang="en-AU" b="1" kern="100" dirty="0">
                <a:latin typeface="Calibri" panose="020F0502020204030204" pitchFamily="34" charset="0"/>
                <a:ea typeface="Calibri" panose="020F0502020204030204" pitchFamily="34" charset="0"/>
                <a:cs typeface="Times New Roman" panose="02020603050405020304" pitchFamily="18" charset="0"/>
              </a:rPr>
              <a:t>Acknowledgement of Country </a:t>
            </a:r>
            <a:endParaRPr lang="en-AU"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sz="1200" dirty="0"/>
              <a:t>We acknowledge and respect Aboriginal people as the state’s First Peoples and Nations, and </a:t>
            </a:r>
            <a:r>
              <a:rPr lang="en-US" sz="1200" dirty="0" err="1"/>
              <a:t>recognise</a:t>
            </a:r>
            <a:r>
              <a:rPr lang="en-US" sz="1200" dirty="0"/>
              <a:t> Aboriginal people as Traditional Owners and occupants of Land and Waters in South Australia.</a:t>
            </a:r>
          </a:p>
          <a:p>
            <a:r>
              <a:rPr lang="en-US" sz="1200" dirty="0"/>
              <a:t>Aboriginal children and young people have the right to grow up in a safe and nurturing environment where culture, Community, spiritual identity and traditional ownership of the land is supported, respected and celebrated.</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472396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Emotions and behaviour</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As we learnt earlier, young children (pre-school age) are not good at managing their emotional responses to things, leading to tantrums and so forth. Getting a handle on this requires further development of the thinking brain.</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Children with developmental trauma may struggle to manage their emotional responses in certain situations, more so than their same-aged peers. They are also much more </a:t>
            </a:r>
            <a:r>
              <a:rPr lang="en-AU" sz="1200" b="1" dirty="0">
                <a:latin typeface="Calibri" panose="020F0502020204030204" pitchFamily="34" charset="0"/>
                <a:ea typeface="Calibri" panose="020F0502020204030204" pitchFamily="34" charset="0"/>
                <a:cs typeface="Times New Roman" panose="02020603050405020304" pitchFamily="18" charset="0"/>
              </a:rPr>
              <a:t>sensitive to threats</a:t>
            </a:r>
            <a:r>
              <a:rPr lang="en-AU" sz="1200" dirty="0">
                <a:latin typeface="Calibri" panose="020F0502020204030204" pitchFamily="34" charset="0"/>
                <a:ea typeface="Calibri" panose="020F0502020204030204" pitchFamily="34" charset="0"/>
                <a:cs typeface="Times New Roman" panose="02020603050405020304" pitchFamily="18" charset="0"/>
              </a:rPr>
              <a:t> </a:t>
            </a:r>
            <a:r>
              <a:rPr lang="en-AU" sz="1200" b="1" dirty="0">
                <a:latin typeface="Calibri" panose="020F0502020204030204" pitchFamily="34" charset="0"/>
                <a:ea typeface="Calibri" panose="020F0502020204030204" pitchFamily="34" charset="0"/>
                <a:cs typeface="Times New Roman" panose="02020603050405020304" pitchFamily="18" charset="0"/>
              </a:rPr>
              <a:t>and danger</a:t>
            </a:r>
            <a:r>
              <a:rPr lang="en-AU" sz="1200" dirty="0">
                <a:latin typeface="Calibri" panose="020F0502020204030204" pitchFamily="34" charset="0"/>
                <a:ea typeface="Calibri" panose="020F0502020204030204" pitchFamily="34" charset="0"/>
                <a:cs typeface="Times New Roman" panose="02020603050405020304" pitchFamily="18" charset="0"/>
              </a:rPr>
              <a:t>, and so what might provoke a small reaction or even no reaction for one child, might trigger something massive for another or make them flip their lid. Children with impacts from trauma will often </a:t>
            </a:r>
            <a:r>
              <a:rPr lang="en-AU" sz="1200" b="1" dirty="0">
                <a:latin typeface="Calibri" panose="020F0502020204030204" pitchFamily="34" charset="0"/>
                <a:ea typeface="Calibri" panose="020F0502020204030204" pitchFamily="34" charset="0"/>
                <a:cs typeface="Times New Roman" panose="02020603050405020304" pitchFamily="18" charset="0"/>
              </a:rPr>
              <a:t>need more external support</a:t>
            </a:r>
            <a:r>
              <a:rPr lang="en-AU" sz="1200" dirty="0">
                <a:latin typeface="Calibri" panose="020F0502020204030204" pitchFamily="34" charset="0"/>
                <a:ea typeface="Calibri" panose="020F0502020204030204" pitchFamily="34" charset="0"/>
                <a:cs typeface="Times New Roman" panose="02020603050405020304" pitchFamily="18" charset="0"/>
              </a:rPr>
              <a:t> to manage their feelings.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When a child’s thinking brain is struggling to keep control, big emotions can lead to big behaviours. Often these are impulsive – feeling and acting are happening at the same time, and there is no thinking brain to intervene.</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 critical point here is that behaviours that arise from overwhelming emotions are not unique to children with developmental trauma. Every human is capable of shutting down their thinking brain and flipping their lid.</a:t>
            </a:r>
          </a:p>
          <a:p>
            <a:pPr>
              <a:lnSpc>
                <a:spcPct val="115000"/>
              </a:lnSpc>
              <a:spcAft>
                <a:spcPts val="965"/>
              </a:spcAft>
            </a:pPr>
            <a:r>
              <a:rPr lang="en-AU"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[Key message]</a:t>
            </a:r>
            <a:r>
              <a:rPr lang="en-AU" sz="1200" dirty="0">
                <a:latin typeface="Calibri" panose="020F0502020204030204" pitchFamily="34" charset="0"/>
                <a:ea typeface="Calibri" panose="020F0502020204030204" pitchFamily="34" charset="0"/>
                <a:cs typeface="Times New Roman" panose="02020603050405020304" pitchFamily="18" charset="0"/>
              </a:rPr>
              <a:t> </a:t>
            </a:r>
            <a:r>
              <a:rPr lang="en-AU" sz="1200" b="1" dirty="0">
                <a:latin typeface="Calibri" panose="020F0502020204030204" pitchFamily="34" charset="0"/>
                <a:ea typeface="Calibri" panose="020F0502020204030204" pitchFamily="34" charset="0"/>
                <a:cs typeface="Times New Roman" panose="02020603050405020304" pitchFamily="18" charset="0"/>
              </a:rPr>
              <a:t>Children who have experienced trauma have the same behaviours as all children</a:t>
            </a:r>
            <a:r>
              <a:rPr lang="en-AU" sz="1200" dirty="0">
                <a:latin typeface="Calibri" panose="020F0502020204030204" pitchFamily="34" charset="0"/>
                <a:ea typeface="Calibri" panose="020F0502020204030204" pitchFamily="34" charset="0"/>
                <a:cs typeface="Times New Roman" panose="02020603050405020304" pitchFamily="18" charset="0"/>
              </a:rPr>
              <a:t>, but because their brains are more ready to perceive and react to danger, those behaviours may be </a:t>
            </a:r>
            <a:r>
              <a:rPr lang="en-AU" sz="1200" b="1" dirty="0">
                <a:latin typeface="Calibri" panose="020F0502020204030204" pitchFamily="34" charset="0"/>
                <a:ea typeface="Calibri" panose="020F0502020204030204" pitchFamily="34" charset="0"/>
                <a:cs typeface="Times New Roman" panose="02020603050405020304" pitchFamily="18" charset="0"/>
              </a:rPr>
              <a:t>more frequent and intense</a:t>
            </a:r>
            <a:r>
              <a:rPr lang="en-AU" sz="1200" dirty="0">
                <a:latin typeface="Calibri" panose="020F0502020204030204" pitchFamily="34" charset="0"/>
                <a:ea typeface="Calibri" panose="020F0502020204030204" pitchFamily="34" charset="0"/>
                <a:cs typeface="Times New Roman" panose="02020603050405020304" pitchFamily="18" charset="0"/>
              </a:rPr>
              <a:t>,</a:t>
            </a:r>
            <a:r>
              <a:rPr lang="en-AU" sz="1200" b="1" dirty="0">
                <a:latin typeface="Calibri" panose="020F0502020204030204" pitchFamily="34" charset="0"/>
                <a:ea typeface="Calibri" panose="020F0502020204030204" pitchFamily="34" charset="0"/>
                <a:cs typeface="Times New Roman" panose="02020603050405020304" pitchFamily="18" charset="0"/>
              </a:rPr>
              <a:t> </a:t>
            </a:r>
            <a:r>
              <a:rPr lang="en-AU" sz="1200" dirty="0">
                <a:latin typeface="Calibri" panose="020F0502020204030204" pitchFamily="34" charset="0"/>
                <a:ea typeface="Calibri" panose="020F0502020204030204" pitchFamily="34" charset="0"/>
                <a:cs typeface="Times New Roman" panose="02020603050405020304" pitchFamily="18" charset="0"/>
              </a:rPr>
              <a:t>or crop up in situations when you wouldn’t expect them to.</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562499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Body and physical</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When toxic stress is released, as we know, it can impact brain chemistry and connections, but it can also have a range of impacts on the body.</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This could be feeling very tense and rigid a lot of the time, getting regular headaches and stomach aches, poor sleep, irregular eating patterns, a high heartrate, and so on. These might sound familiar, as they similar to what an adult experiencing stress might feel from time to time. However, adults are generally more capable of managing stress, so imagine what this must feel like for a child.</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Physical symptoms of stress can affect our ability to go about our daily lives in a variety of ways, and there is the possibility that these can flow on into sport environments. For instance, feeling sick/unwell, missing sessions more frequently, or being too tired to perform well.</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Another way trauma can impact children physically is how they experience things through their sense. Children may be very sensitive to things like sounds, sights and lights, touch, taste and smell, or alternatively under-sensitive to them. This could look like not reacting well to bright lights or loud environments, or seeking out stimulation due to low sensitivity, for instance, constantly fidgeting or always listening to music. Over- or under-stimulation can be very uncomfortable, and leads to kids feeling overwhelmed.</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Sport environments have the potential to be overstimulating—there might be sounds of squeaking shoes, whistles going off, yelling, movement, bright floodlights—and there is not much we can do about that. Kids may be OK to cope with these for a while, but might burnout more easily or need a bit of recuperation time out of the busy, stimulating environment.</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Physical coordination and motor skills can also be impacted. Research indicates that children who have experienced early childhood trauma are 5 to 7 times more likely to be behind their peers in this area. If this is the case, kids who are not as physically developed or coordinated as their peers may take longer to develop a skill or physical competency. Coaches may need to be aware of this and provide more guidance/opportunity to practice, and support and encouragement.</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All kids will have times when they feel tired, sick, or are having a rough day and simply can’t cope as well with all the sights, sounds and movements. However, children with impacts from trauma may experience these on a more regular basis, so it is good for coaches to be aware of and understanding about potential underlying reasons, and be prepared to support a wide range of abilities.</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77511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Relationships and self-worth</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How we go about relationships and develop a sense of self-worth is heavily based on our past experiences. Through these experienced, we develop a ‘rule book’ for what it means to interact with other people, for how people see us, and how we see ourselves.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 child who has not always had consistent, nurturing, safe caregivers is likely to develop a different ‘rule book’ to a child who has always had their needs met. The child who has been emotionally cared for by their parents is most likely to see themselves as a ‘good kid’, as loved and deserving of kindness and care. Kids with a positive rule book know that conflicts can always be worked out and that they can ask for what they need.</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The ‘rule book’ for a child who has been abused or neglected might tell them that they are ‘bad kid’ who doesn’t deserve care, kindness or respect. The negative rule book tells children that adults are unsafe and untrustworthy and don’t care about them. It can take a long time to rewrite this negative rule book.</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Children with complex trauma have also often grown up with adult authority figures who are extremely unreliable at best, and abusive at worst. This can impact how they respond to other adults and potential authority figures such as teachers or adults leading sport/recreation activities. Children might:</a:t>
            </a:r>
          </a:p>
          <a:p>
            <a:pPr marL="330727" indent="-330727">
              <a:lnSpc>
                <a:spcPct val="115000"/>
              </a:lnSpc>
              <a:buFont typeface="Symbol" panose="05050102010706020507" pitchFamily="18" charset="2"/>
              <a:buChar char=""/>
            </a:pPr>
            <a:r>
              <a:rPr lang="en-AU" sz="1200" b="1" dirty="0">
                <a:latin typeface="Calibri" panose="020F0502020204030204" pitchFamily="34" charset="0"/>
                <a:ea typeface="Calibri" panose="020F0502020204030204" pitchFamily="34" charset="0"/>
                <a:cs typeface="Times New Roman" panose="02020603050405020304" pitchFamily="18" charset="0"/>
              </a:rPr>
              <a:t>react defensively or aggressively</a:t>
            </a:r>
            <a:r>
              <a:rPr lang="en-AU" sz="1200" dirty="0">
                <a:latin typeface="Calibri" panose="020F0502020204030204" pitchFamily="34" charset="0"/>
                <a:ea typeface="Calibri" panose="020F0502020204030204" pitchFamily="34" charset="0"/>
                <a:cs typeface="Times New Roman" panose="02020603050405020304" pitchFamily="18" charset="0"/>
              </a:rPr>
              <a:t> if they perceive they are being attacked or criticised.</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reject attempts to relate to them, and come across as </a:t>
            </a:r>
            <a:r>
              <a:rPr lang="en-AU" sz="1200" b="1" dirty="0">
                <a:latin typeface="Calibri" panose="020F0502020204030204" pitchFamily="34" charset="0"/>
                <a:ea typeface="Calibri" panose="020F0502020204030204" pitchFamily="34" charset="0"/>
                <a:cs typeface="Times New Roman" panose="02020603050405020304" pitchFamily="18" charset="0"/>
              </a:rPr>
              <a:t>guarded and indifferent</a:t>
            </a:r>
            <a:r>
              <a:rPr lang="en-AU" sz="1200" dirty="0">
                <a:latin typeface="Calibri" panose="020F0502020204030204" pitchFamily="34" charset="0"/>
                <a:ea typeface="Calibri" panose="020F0502020204030204" pitchFamily="34" charset="0"/>
                <a:cs typeface="Times New Roman" panose="02020603050405020304" pitchFamily="18" charset="0"/>
              </a:rPr>
              <a:t>. </a:t>
            </a:r>
          </a:p>
          <a:p>
            <a:pPr marL="330727" indent="-330727">
              <a:lnSpc>
                <a:spcPct val="115000"/>
              </a:lnSpc>
              <a:spcAft>
                <a:spcPts val="965"/>
              </a:spcAft>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exhibit </a:t>
            </a:r>
            <a:r>
              <a:rPr lang="en-AU" sz="1200" b="1" dirty="0">
                <a:latin typeface="Calibri" panose="020F0502020204030204" pitchFamily="34" charset="0"/>
                <a:ea typeface="Calibri" panose="020F0502020204030204" pitchFamily="34" charset="0"/>
                <a:cs typeface="Times New Roman" panose="02020603050405020304" pitchFamily="18" charset="0"/>
              </a:rPr>
              <a:t>controlling behaviours</a:t>
            </a:r>
            <a:r>
              <a:rPr lang="en-AU" sz="1200" dirty="0">
                <a:latin typeface="Calibri" panose="020F0502020204030204" pitchFamily="34" charset="0"/>
                <a:ea typeface="Calibri" panose="020F0502020204030204" pitchFamily="34" charset="0"/>
                <a:cs typeface="Times New Roman" panose="02020603050405020304" pitchFamily="18" charset="0"/>
              </a:rPr>
              <a:t> – towards yourself as the authority figure, or towards their peers – as a way to try to avoid further hurt.</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Alternatively, children and young people may be </a:t>
            </a:r>
            <a:r>
              <a:rPr lang="en-AU" sz="1200" b="1" dirty="0">
                <a:latin typeface="Calibri" panose="020F0502020204030204" pitchFamily="34" charset="0"/>
                <a:ea typeface="Calibri" panose="020F0502020204030204" pitchFamily="34" charset="0"/>
                <a:cs typeface="Times New Roman" panose="02020603050405020304" pitchFamily="18" charset="0"/>
              </a:rPr>
              <a:t>overly compliant</a:t>
            </a:r>
            <a:r>
              <a:rPr lang="en-AU" sz="1200" dirty="0">
                <a:latin typeface="Calibri" panose="020F0502020204030204" pitchFamily="34" charset="0"/>
                <a:ea typeface="Calibri" panose="020F0502020204030204" pitchFamily="34" charset="0"/>
                <a:cs typeface="Times New Roman" panose="02020603050405020304" pitchFamily="18" charset="0"/>
              </a:rPr>
              <a:t>. This can be harder to detect at first and may not cause disruption to your session. However, it is something to be aware of, because overcompliance can mean children don’t voice their needs, and can also be very vulnerable to being taken advantage of or abused further.</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492444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Memory and communication</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If a child is ‘on guard’ and feeling unsafe, their body may be scanning for danger instead of forming new memories, even before we start to see any other unusual behaviour. When children have their ‘alarm system’ turned on, their memory is less effective both in the short-term (i.e. recalling what has happened throughout the day) and for ‘working memory’.</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Our working memory is what allows us to receive a small amount of information and manipulate it for the purpose of planning and </a:t>
            </a:r>
            <a:r>
              <a:rPr lang="en-AU" sz="1200" dirty="0" err="1">
                <a:latin typeface="Calibri" panose="020F0502020204030204" pitchFamily="34" charset="0"/>
                <a:ea typeface="Calibri" panose="020F0502020204030204" pitchFamily="34" charset="0"/>
                <a:cs typeface="Times New Roman" panose="02020603050405020304" pitchFamily="18" charset="0"/>
              </a:rPr>
              <a:t>strategising</a:t>
            </a:r>
            <a:r>
              <a:rPr lang="en-AU" sz="1200" dirty="0">
                <a:latin typeface="Calibri" panose="020F0502020204030204" pitchFamily="34" charset="0"/>
                <a:ea typeface="Calibri" panose="020F0502020204030204" pitchFamily="34" charset="0"/>
                <a:cs typeface="Times New Roman" panose="02020603050405020304" pitchFamily="18" charset="0"/>
              </a:rPr>
              <a:t>, reasoning, and making decisions. We use working is used in sport all the time. For instance, during a drill where you have to move in a certain pattern or sequence, your working memory keeps place of where you are and what bit comes next. When playing a game, your working memory helps you to remember where your teammates and opposing players are set up, and uses that information to plan what you are going to do next. </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Working memory also helps us to remember multiple steps of a task we need to complete, and to understand how to action verbal instructions. Coaches rely heavily on verbal instruction. Coaches need to communicate to set up and run drills, give feedback and coaching points, and manage varying size groups of kids or adults—all while trying to keep sessions to time. On top of that, every sport or activity tends to have its own internal lingo. This is a lot of verbal, and potentially unfamiliar, information to take in.</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This can be a particular area of difficulty for children living with impacts from developmental trauma. When kids don’t understand or recall what you’ve asked them to do, they can be quite good at masking this with other behaviour. As a result, if they then don’t follow the instructions you’ve laid out, you might interpret this as refusal, laziness, distraction, or just mucking about. But there is more going on under the surface, and there are things we can do to overcome these barriers.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We will look at this in the ‘Coaching toolkit’ section in Part 5.</a:t>
            </a:r>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185861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5B848-1680-8566-517E-022561129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99F04-F3CE-60D1-5AE5-2EB284D415F3}"/>
              </a:ext>
            </a:extLst>
          </p:cNvPr>
          <p:cNvSpPr>
            <a:spLocks noGrp="1" noRot="1" noChangeAspect="1"/>
          </p:cNvSpPr>
          <p:nvPr>
            <p:ph type="sldImg"/>
          </p:nvPr>
        </p:nvSpPr>
        <p:spPr>
          <a:xfrm>
            <a:off x="920750" y="454025"/>
            <a:ext cx="4954588" cy="2787650"/>
          </a:xfrm>
        </p:spPr>
      </p:sp>
      <p:sp>
        <p:nvSpPr>
          <p:cNvPr id="3" name="Notes Placeholder 2">
            <a:extLst>
              <a:ext uri="{FF2B5EF4-FFF2-40B4-BE49-F238E27FC236}">
                <a16:creationId xmlns:a16="http://schemas.microsoft.com/office/drawing/2014/main" id="{58AEF32B-6D84-75C8-2EAC-276B8621B59E}"/>
              </a:ext>
            </a:extLst>
          </p:cNvPr>
          <p:cNvSpPr>
            <a:spLocks noGrp="1"/>
          </p:cNvSpPr>
          <p:nvPr>
            <p:ph type="body" idx="1"/>
          </p:nvPr>
        </p:nvSpPr>
        <p:spPr>
          <a:xfrm>
            <a:off x="117726" y="3477501"/>
            <a:ext cx="6416397" cy="3345071"/>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Introductory slide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So far we have learnt that trauma can impact children across a lot of areas, but there is a lot we can do to help children heal and recover, including through participating in sport and recreation activities.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As volunteers and coaches, we need to be clear about our role and know our limits. It is not your responsibility to heal children and young people and help them process their traumatic experiences. However, the role you can play is still very important.</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As a leader, coach or organiser, you can ‘make or break’ a child or young person’s experience of your activity. Participation in sport and recreation can be a gateway to countless positive new experiences and opportunities to develop skills and connections.</a:t>
            </a:r>
          </a:p>
        </p:txBody>
      </p:sp>
    </p:spTree>
    <p:extLst>
      <p:ext uri="{BB962C8B-B14F-4D97-AF65-F5344CB8AC3E}">
        <p14:creationId xmlns:p14="http://schemas.microsoft.com/office/powerpoint/2010/main" val="3363809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b="1" dirty="0">
                <a:effectLst/>
                <a:latin typeface="Calibri" panose="020F0502020204030204" pitchFamily="34" charset="0"/>
                <a:ea typeface="Calibri" panose="020F0502020204030204" pitchFamily="34" charset="0"/>
                <a:cs typeface="Times New Roman" panose="02020603050405020304" pitchFamily="18" charset="0"/>
              </a:rPr>
              <a:t>Benefits of sport</a:t>
            </a:r>
          </a:p>
          <a:p>
            <a:pPr>
              <a:lnSpc>
                <a:spcPct val="115000"/>
              </a:lnSpc>
              <a:spcAft>
                <a:spcPts val="965"/>
              </a:spcAft>
            </a:pPr>
            <a:r>
              <a:rPr lang="en-AU" sz="1200" b="1" i="1" dirty="0">
                <a:latin typeface="Calibri" panose="020F0502020204030204" pitchFamily="34" charset="0"/>
                <a:ea typeface="Calibri" panose="020F0502020204030204" pitchFamily="34" charset="0"/>
                <a:cs typeface="Times New Roman" panose="02020603050405020304" pitchFamily="18" charset="0"/>
              </a:rPr>
              <a:t>Discussion prompt</a:t>
            </a:r>
            <a:endParaRPr lang="en-AU"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965"/>
              </a:spcAft>
            </a:pPr>
            <a:r>
              <a:rPr lang="en-AU" sz="1200" b="1" dirty="0">
                <a:latin typeface="Calibri" panose="020F0502020204030204" pitchFamily="34" charset="0"/>
                <a:ea typeface="Calibri" panose="020F0502020204030204" pitchFamily="34" charset="0"/>
                <a:cs typeface="Times New Roman" panose="02020603050405020304" pitchFamily="18" charset="0"/>
              </a:rPr>
              <a:t>What do you get out of sport? If you have kids, what do they get out of it?</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Take some ideas.</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There are no wrong answers here.</a:t>
            </a:r>
          </a:p>
          <a:p>
            <a:pPr marL="330727" indent="-330727">
              <a:lnSpc>
                <a:spcPct val="115000"/>
              </a:lnSpc>
              <a:spcAft>
                <a:spcPts val="965"/>
              </a:spcAft>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Following discussion, click to reveal the graphic outlining key benefits of sport.</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Participation in sport and recreation is incredibly beneficial for children and young people.</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It reduces the risk of health issues and chronic disease and also improves our sleep.</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It can assist with cognitive development, learning, and engagement in school.</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It can help build habits and routines that keep kids healthy and active throughout their lives.</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Team-based sport in particular can help improve resilience, build social connections, and provide positive role models.</a:t>
            </a:r>
          </a:p>
          <a:p>
            <a:pPr marL="330727" indent="-330727">
              <a:lnSpc>
                <a:spcPct val="115000"/>
              </a:lnSpc>
              <a:spcAft>
                <a:spcPts val="965"/>
              </a:spcAft>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Young people who are involved in community sport and recreation have been shown to exhibit greater levels of trust in others, a sense of belonging, closer friendships, greater life satisfaction, and a desire to give back to their community.</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There are certain aspects of sport and exercise that are uniquely suited to helping heal and recover from the impacts of trauma.</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So much so that some leading childhood trauma specialists believe that, if we can give our sports coaches an understanding of trauma, the therapeutic impacts can be substantial.</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304042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The power of sport</a:t>
            </a:r>
            <a:r>
              <a:rPr lang="en-AU" b="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So, why are childhood trauma experts saying this? What makes sport so therapeutic?</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To be clear – it isn’t </a:t>
            </a:r>
            <a:r>
              <a:rPr lang="en-AU" sz="1200" i="1" dirty="0">
                <a:latin typeface="Calibri" panose="020F0502020204030204" pitchFamily="34" charset="0"/>
                <a:ea typeface="Calibri" panose="020F0502020204030204" pitchFamily="34" charset="0"/>
                <a:cs typeface="Times New Roman" panose="02020603050405020304" pitchFamily="18" charset="0"/>
              </a:rPr>
              <a:t>sport itself</a:t>
            </a:r>
            <a:r>
              <a:rPr lang="en-AU" sz="1200" dirty="0">
                <a:latin typeface="Calibri" panose="020F0502020204030204" pitchFamily="34" charset="0"/>
                <a:ea typeface="Calibri" panose="020F0502020204030204" pitchFamily="34" charset="0"/>
                <a:cs typeface="Times New Roman" panose="02020603050405020304" pitchFamily="18" charset="0"/>
              </a:rPr>
              <a:t> that is therapeutic, but the things that sport can contain, when the conditions are right. </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We are going to talk about </a:t>
            </a:r>
            <a:r>
              <a:rPr lang="en-AU" sz="1200" b="1" dirty="0">
                <a:latin typeface="Calibri" panose="020F0502020204030204" pitchFamily="34" charset="0"/>
                <a:ea typeface="Calibri" panose="020F0502020204030204" pitchFamily="34" charset="0"/>
                <a:cs typeface="Times New Roman" panose="02020603050405020304" pitchFamily="18" charset="0"/>
              </a:rPr>
              <a:t>three key elements </a:t>
            </a:r>
            <a:r>
              <a:rPr lang="en-AU" sz="1200" dirty="0">
                <a:latin typeface="Calibri" panose="020F0502020204030204" pitchFamily="34" charset="0"/>
                <a:ea typeface="Calibri" panose="020F0502020204030204" pitchFamily="34" charset="0"/>
                <a:cs typeface="Times New Roman" panose="02020603050405020304" pitchFamily="18" charset="0"/>
              </a:rPr>
              <a:t>of sport that are uniquely suited to helping children and young people who have experienced childhood trauma.</a:t>
            </a:r>
          </a:p>
          <a:p>
            <a:pPr>
              <a:lnSpc>
                <a:spcPct val="115000"/>
              </a:lnSpc>
              <a:spcAft>
                <a:spcPts val="965"/>
              </a:spcAft>
            </a:pPr>
            <a:r>
              <a:rPr lang="en-AU" sz="1200" b="1" u="sng" dirty="0">
                <a:latin typeface="Calibri" panose="020F0502020204030204" pitchFamily="34" charset="0"/>
                <a:ea typeface="Calibri" panose="020F0502020204030204" pitchFamily="34" charset="0"/>
                <a:cs typeface="Times New Roman" panose="02020603050405020304" pitchFamily="18" charset="0"/>
              </a:rPr>
              <a:t>Relationships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The first element is relationships.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Every positive relationship in a young person’s life is incredibly important – not just the one with their primary caregiver or their therapist. In fact, the quality of a child or young person’s relationships and social connections can be a better predictor of healing and recovery than how severe their original trauma was.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However, as we spoke about in the last section, children who have had unsafe and poorly attached caregivers have developed a relationship ‘rule book’ that doesn’t just allow them to trust and let people in. What this means is that developing trusting relationships in which children and young people can heal might take some time, and may not always be straightforward.</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Young people may need many years’ worth of positive, safe experiences with reliable adults who care about them in order to start to rewrite their ‘rule book’. These positive experiences of relationships act like snippets of daily ‘therapy’.</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Sport is an amazing way for kids to naturally develop positive and supportive relationships with coaches and teammates, simply through having shared interests, playing together, and doing other fun activities. These are bonding activities that don’t feel too serious for children and young people, and so are less high-stakes and confrontational. They may even start to let their guard down without realising. When a young person feels they can trust their coach and teammates, even if just in the sports context, they are able to experience connection and to feel safe in that connection.</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Relationships and a social support system create the foundation for children being able to take risks and try new things.</a:t>
            </a:r>
          </a:p>
          <a:p>
            <a:pPr>
              <a:lnSpc>
                <a:spcPct val="115000"/>
              </a:lnSpc>
              <a:spcAft>
                <a:spcPts val="965"/>
              </a:spcAft>
            </a:pPr>
            <a:r>
              <a:rPr lang="en-AU" sz="1200" b="1" u="sng" dirty="0">
                <a:latin typeface="Calibri" panose="020F0502020204030204" pitchFamily="34" charset="0"/>
                <a:ea typeface="Calibri" panose="020F0502020204030204" pitchFamily="34" charset="0"/>
                <a:cs typeface="Times New Roman" panose="02020603050405020304" pitchFamily="18" charset="0"/>
              </a:rPr>
              <a:t>Movement</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Sport and physical activity largely consists of movements that are patterned, repetitive, and rhythmic, which can help us to reduce stress and feel regulated. When we engage in this kind of movement, it can also act like rehabilitation for an injury.</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When we do rehab for injuries, we engage in repetitive movements that help us to rebuild and train the injured joint or muscle. Although the brain is not a muscle, it can function like one. As children spend time moving their bodies, they become more familiar with what regulation feels like and can get better at it over time.</a:t>
            </a:r>
          </a:p>
          <a:p>
            <a:pPr>
              <a:lnSpc>
                <a:spcPct val="115000"/>
              </a:lnSpc>
              <a:spcAft>
                <a:spcPts val="965"/>
              </a:spcAft>
            </a:pPr>
            <a:r>
              <a:rPr lang="en-AU" sz="1200" b="1" u="sng" dirty="0">
                <a:latin typeface="Calibri" panose="020F0502020204030204" pitchFamily="34" charset="0"/>
                <a:ea typeface="Calibri" panose="020F0502020204030204" pitchFamily="34" charset="0"/>
                <a:cs typeface="Times New Roman" panose="02020603050405020304" pitchFamily="18" charset="0"/>
              </a:rPr>
              <a:t>Manageable stress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The antidote for a child who has been exposed or prone to overwhelming amounts of stress is not to try to create an environment that contains no stress. It is to provide ‘doses’ of manageable stress, just enough for children to stretch themselves a little bit each time to be able to learn and grow, but not so much that they become overwhelmed. This is also a basic principle of sport, exercise, rehab, or learning how to do just about any new skill or activity. For instance:</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Building up to be able to run 5k over a 6-week training plan.</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Progressive overload in the gym lifting weights to build muscle and get stronger.</a:t>
            </a:r>
          </a:p>
          <a:p>
            <a:pPr marL="330727" indent="-330727">
              <a:lnSpc>
                <a:spcPct val="115000"/>
              </a:lnSpc>
              <a:spcAft>
                <a:spcPts val="965"/>
              </a:spcAft>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Learning to swim in the shallow end of the pool, with flotation devices at first.</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Sport is full of opportunities to engage children in experiences of dosed, manageable stress. As children are exposed to moderately increasing levels of stress, in safe and supportive environments, they have opportunities to build their resilience.</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 </a:t>
            </a:r>
            <a:r>
              <a:rPr lang="en-AU" sz="1200" i="1" dirty="0">
                <a:latin typeface="Calibri" panose="020F0502020204030204" pitchFamily="34" charset="0"/>
                <a:ea typeface="Calibri" panose="020F0502020204030204" pitchFamily="34" charset="0"/>
                <a:cs typeface="Times New Roman" panose="02020603050405020304" pitchFamily="18" charset="0"/>
              </a:rPr>
              <a:t>To be clear – sport is not a replacement for therapy from a qualified professional. However, what we know about healing from trauma is that it cannot happen in the therapy room alone. Healing and recovery from trauma occurs through the everyday living of life.</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2645774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454025"/>
            <a:ext cx="4954588" cy="2787650"/>
          </a:xfrm>
        </p:spPr>
      </p:sp>
      <p:sp>
        <p:nvSpPr>
          <p:cNvPr id="3" name="Notes Placeholder 2"/>
          <p:cNvSpPr>
            <a:spLocks noGrp="1"/>
          </p:cNvSpPr>
          <p:nvPr>
            <p:ph type="body" idx="1"/>
          </p:nvPr>
        </p:nvSpPr>
        <p:spPr>
          <a:xfrm>
            <a:off x="190639" y="3559085"/>
            <a:ext cx="6416397" cy="3345071"/>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Introductory slide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In this last section, we will pull what we have learned together and look at some practical tools, ideas and strategies for engaging with children and young people and creating sport and recreation environments where they can get the most out of their participation.</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These strategies and tools are </a:t>
            </a:r>
            <a:r>
              <a:rPr lang="en-AU" sz="1100" b="1" dirty="0">
                <a:latin typeface="Calibri" panose="020F0502020204030204" pitchFamily="34" charset="0"/>
                <a:ea typeface="Calibri" panose="020F0502020204030204" pitchFamily="34" charset="0"/>
                <a:cs typeface="Times New Roman" panose="02020603050405020304" pitchFamily="18" charset="0"/>
              </a:rPr>
              <a:t>not intended to completely replace your current approach</a:t>
            </a:r>
            <a:r>
              <a:rPr lang="en-AU" sz="1100" dirty="0">
                <a:latin typeface="Calibri" panose="020F0502020204030204" pitchFamily="34" charset="0"/>
                <a:ea typeface="Calibri" panose="020F0502020204030204" pitchFamily="34" charset="0"/>
                <a:cs typeface="Times New Roman" panose="02020603050405020304" pitchFamily="18" charset="0"/>
              </a:rPr>
              <a:t>, or tell you you’ve been doing things wrong. They are also by no means exhaustive or rigid. The idea is you can select the strategies and tools you think are most relevant or useful to your context, and tailor and adapt them as you need.</a:t>
            </a:r>
          </a:p>
          <a:p>
            <a:endParaRPr lang="en-AU" sz="1800" b="1" u="sng"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1409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Communication tips</a:t>
            </a:r>
            <a:endParaRPr lang="en-AU" sz="1100" b="1" dirty="0">
              <a:solidFill>
                <a:srgbClr val="262626"/>
              </a:solidFill>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First, let’s talk about communication. Communication is a coach’s number one tool. The better you are able to communicate with your players, the more effective of a coach you will be.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In the previous section, we talked about how working memory can be affected by trauma and how ‘flipped’ our lids are, and a byproduct of this can be the ability to take in and figure out how to action verbal instructions. In addition, we also know that a child’s ability to action a verbal instruction you give decreases as it becomes more multi-step, abstract, or new/non-routine.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For instance, “let’s warm up” is a very simple instruction, especially if they are familiar with what that means and have done it before. But let’s assess the second example: “Grab a partner, a ball, and line up in two parallel lines across the court”. How many individual parts do kids have to work their way through in order to understand this instruction?</a:t>
            </a:r>
          </a:p>
          <a:p>
            <a:pPr>
              <a:lnSpc>
                <a:spcPct val="115000"/>
              </a:lnSpc>
              <a:spcAft>
                <a:spcPts val="965"/>
              </a:spcAft>
            </a:pPr>
            <a:r>
              <a:rPr lang="en-AU" sz="1100" b="1" dirty="0">
                <a:latin typeface="Calibri" panose="020F0502020204030204" pitchFamily="34" charset="0"/>
                <a:ea typeface="Calibri" panose="020F0502020204030204" pitchFamily="34" charset="0"/>
                <a:cs typeface="Times New Roman" panose="02020603050405020304" pitchFamily="18" charset="0"/>
              </a:rPr>
              <a:t>Can anyone think of a way we could break that instruction down, or change up our delivery?</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Take some ideas.</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Encourage the group to come up with their own strategies and ideas. </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If they seem stuck, you might suggest they think about how they would change their communication if they were coaching a group of 5-year-olds instead.</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Ideas might include: </a:t>
            </a:r>
            <a:r>
              <a:rPr lang="en-AU" sz="1100" i="1" dirty="0">
                <a:latin typeface="Calibri" panose="020F0502020204030204" pitchFamily="34" charset="0"/>
                <a:ea typeface="Calibri" panose="020F0502020204030204" pitchFamily="34" charset="0"/>
                <a:cs typeface="Times New Roman" panose="02020603050405020304" pitchFamily="18" charset="0"/>
              </a:rPr>
              <a:t>(you may not need to do all of these things)</a:t>
            </a: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Make sure you have engagement first. This will cue to the child that it is time to listen. </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Pause between each component of the instruction to allow comprehension time before moving onto the next one: “Ok first, everybody grab a partner.” Wait until everyone is paired up before proceeding. “Now, each pair needs one ball.” Wait until every pair has a ball. Etc </a:t>
            </a:r>
            <a:r>
              <a:rPr lang="en-AU" sz="1100" dirty="0" err="1">
                <a:latin typeface="Calibri" panose="020F0502020204030204" pitchFamily="34" charset="0"/>
                <a:ea typeface="Calibri" panose="020F0502020204030204" pitchFamily="34" charset="0"/>
                <a:cs typeface="Times New Roman" panose="02020603050405020304" pitchFamily="18" charset="0"/>
              </a:rPr>
              <a:t>etc</a:t>
            </a:r>
            <a:r>
              <a:rPr lang="en-AU" sz="1100" dirty="0">
                <a:latin typeface="Calibri" panose="020F0502020204030204" pitchFamily="34" charset="0"/>
                <a:ea typeface="Calibri" panose="020F0502020204030204" pitchFamily="34" charset="0"/>
                <a:cs typeface="Times New Roman" panose="02020603050405020304" pitchFamily="18" charset="0"/>
              </a:rPr>
              <a:t>.</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Pick up the piece of equipment you want them to select: hold up a ball / point to the ball bag as you tell the team to grab a ball.</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Guide children into their positions.</a:t>
            </a:r>
          </a:p>
          <a:p>
            <a:pPr marL="716575" lvl="1" indent="-275606">
              <a:lnSpc>
                <a:spcPct val="115000"/>
              </a:lnSpc>
              <a:spcAft>
                <a:spcPts val="965"/>
              </a:spcAft>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Rephrasing and repeating</a:t>
            </a:r>
            <a:r>
              <a:rPr lang="en-AU" sz="1100" b="1" dirty="0">
                <a:latin typeface="Calibri" panose="020F0502020204030204" pitchFamily="34" charset="0"/>
                <a:ea typeface="Calibri" panose="020F0502020204030204" pitchFamily="34" charset="0"/>
                <a:cs typeface="Times New Roman" panose="02020603050405020304" pitchFamily="18" charset="0"/>
              </a:rPr>
              <a:t> </a:t>
            </a:r>
            <a:r>
              <a:rPr lang="en-AU" sz="1100" dirty="0">
                <a:latin typeface="Calibri" panose="020F0502020204030204" pitchFamily="34" charset="0"/>
                <a:ea typeface="Calibri" panose="020F0502020204030204" pitchFamily="34" charset="0"/>
                <a:cs typeface="Times New Roman" panose="02020603050405020304" pitchFamily="18" charset="0"/>
              </a:rPr>
              <a:t>your instruction to the whole group can provide multiple opportunities for kids who may not grasp the instruction the first time to hear it again, said differently, and piece together what you want them to do.</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908974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Fostering trust and relationships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In the last section, we talked about relationships and positive social interactions being key for healing from trauma and how sport can help facilitate this.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We can’t tell you how to form a connection with a child or young person – there is no one-size-fits-all approach. However, there are some things that, if we keep them in mind and try to put them in practice, can help put us on the right track.</a:t>
            </a:r>
          </a:p>
          <a:p>
            <a:pPr>
              <a:lnSpc>
                <a:spcPct val="115000"/>
              </a:lnSpc>
              <a:spcAft>
                <a:spcPts val="965"/>
              </a:spcAft>
            </a:pPr>
            <a:r>
              <a:rPr lang="en-AU" sz="1100" b="1" dirty="0">
                <a:latin typeface="Calibri" panose="020F0502020204030204" pitchFamily="34" charset="0"/>
                <a:ea typeface="Calibri" panose="020F0502020204030204" pitchFamily="34" charset="0"/>
                <a:cs typeface="Times New Roman" panose="02020603050405020304" pitchFamily="18" charset="0"/>
              </a:rPr>
              <a:t>Unregulated coach, unregulated player </a:t>
            </a: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Be aware that your mood is contagious.</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If you want children to be calm and happy during your activities, it is important that you exude this energy, too, so children feel safe and welcomed into the environment.</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This becomes even more important when a child starts to become anxious, argumentative, or dysregulated.</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You need to have the fundamental skill of being able to stay in control of your own emotions and behaviour, even when things are challenging and you are getting stressed out.</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Many of the more complex behaviours and situations that come along with trauma can be ‘hot buttons’ for us.</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If you can think about what your hot buttons are, you may find yourself more able to check your reactions to them. For instance: aggressive behaviour or loudness, lying/dishonesty, not knowing how to help someone, not listening/having to repeat yourself, etc.</a:t>
            </a:r>
          </a:p>
          <a:p>
            <a:pPr marL="330727" indent="-330727">
              <a:lnSpc>
                <a:spcPct val="115000"/>
              </a:lnSpc>
              <a:spcAft>
                <a:spcPts val="965"/>
              </a:spcAft>
              <a:buFont typeface="Symbol" panose="05050102010706020507" pitchFamily="18" charset="2"/>
              <a:buChar char=""/>
            </a:pPr>
            <a:r>
              <a:rPr lang="en-AU" sz="1100"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(FACT SHEET 1: TAKING CARE OF YOURSELF)</a:t>
            </a:r>
          </a:p>
          <a:p>
            <a:pPr>
              <a:lnSpc>
                <a:spcPct val="115000"/>
              </a:lnSpc>
              <a:spcAft>
                <a:spcPts val="965"/>
              </a:spcAft>
            </a:pPr>
            <a:r>
              <a:rPr lang="en-AU" sz="1100" b="1" dirty="0">
                <a:latin typeface="Calibri" panose="020F0502020204030204" pitchFamily="34" charset="0"/>
                <a:ea typeface="Calibri" panose="020F0502020204030204" pitchFamily="34" charset="0"/>
                <a:cs typeface="Times New Roman" panose="02020603050405020304" pitchFamily="18" charset="0"/>
              </a:rPr>
              <a:t>PACE (Playfulness, Acceptance, Curiosity, Empathy)</a:t>
            </a:r>
            <a:r>
              <a:rPr lang="en-AU" sz="1100" dirty="0">
                <a:latin typeface="Calibri" panose="020F0502020204030204" pitchFamily="34" charset="0"/>
                <a:ea typeface="Calibri" panose="020F0502020204030204" pitchFamily="34" charset="0"/>
                <a:cs typeface="Times New Roman" panose="02020603050405020304" pitchFamily="18" charset="0"/>
              </a:rPr>
              <a:t> </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We can also make an effort to go about our interactions with children keeping in mind ‘PACE’.</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PACE stands for: playfulness, acceptance, curiosity, empathy.</a:t>
            </a:r>
          </a:p>
          <a:p>
            <a:pPr marL="330727" indent="-330727">
              <a:lnSpc>
                <a:spcPct val="115000"/>
              </a:lnSpc>
              <a:buFont typeface="Symbol" panose="05050102010706020507" pitchFamily="18" charset="2"/>
              <a:buChar char=""/>
            </a:pPr>
            <a:r>
              <a:rPr lang="en-AU" sz="1100" b="1" dirty="0">
                <a:latin typeface="Calibri" panose="020F0502020204030204" pitchFamily="34" charset="0"/>
                <a:ea typeface="Calibri" panose="020F0502020204030204" pitchFamily="34" charset="0"/>
                <a:cs typeface="Times New Roman" panose="02020603050405020304" pitchFamily="18" charset="0"/>
              </a:rPr>
              <a:t>Playfulness</a:t>
            </a:r>
            <a:r>
              <a:rPr lang="en-AU" sz="1100" dirty="0">
                <a:latin typeface="Calibri" panose="020F0502020204030204" pitchFamily="34" charset="0"/>
                <a:ea typeface="Calibri" panose="020F0502020204030204" pitchFamily="34" charset="0"/>
                <a:cs typeface="Times New Roman" panose="02020603050405020304" pitchFamily="18" charset="0"/>
              </a:rPr>
              <a:t> is well-tailored to sport and recreation, and can be used in interactions to promote connections and diffuse conflict. Maintaining a sense of ‘lightness’ can involve making jokes as well, although use this wisely. There is a big difference between using humour, and joking at the child’s expense or making light of their suffering.</a:t>
            </a:r>
          </a:p>
          <a:p>
            <a:pPr marL="330727" indent="-330727">
              <a:lnSpc>
                <a:spcPct val="115000"/>
              </a:lnSpc>
              <a:buFont typeface="Symbol" panose="05050102010706020507" pitchFamily="18" charset="2"/>
              <a:buChar char=""/>
            </a:pPr>
            <a:r>
              <a:rPr lang="en-AU" sz="1100" b="1" dirty="0">
                <a:latin typeface="Calibri" panose="020F0502020204030204" pitchFamily="34" charset="0"/>
                <a:ea typeface="Calibri" panose="020F0502020204030204" pitchFamily="34" charset="0"/>
                <a:cs typeface="Times New Roman" panose="02020603050405020304" pitchFamily="18" charset="0"/>
              </a:rPr>
              <a:t>Acceptance</a:t>
            </a:r>
            <a:r>
              <a:rPr lang="en-AU" sz="1100" dirty="0">
                <a:latin typeface="Calibri" panose="020F0502020204030204" pitchFamily="34" charset="0"/>
                <a:ea typeface="Calibri" panose="020F0502020204030204" pitchFamily="34" charset="0"/>
                <a:cs typeface="Times New Roman" panose="02020603050405020304" pitchFamily="18" charset="0"/>
              </a:rPr>
              <a:t> means accepting the emotions and needs that are being expressed, even if a child’s behaviour is </a:t>
            </a:r>
            <a:r>
              <a:rPr lang="en-AU" sz="1100" i="1" dirty="0">
                <a:latin typeface="Calibri" panose="020F0502020204030204" pitchFamily="34" charset="0"/>
                <a:ea typeface="Calibri" panose="020F0502020204030204" pitchFamily="34" charset="0"/>
                <a:cs typeface="Times New Roman" panose="02020603050405020304" pitchFamily="18" charset="0"/>
              </a:rPr>
              <a:t>not </a:t>
            </a:r>
            <a:r>
              <a:rPr lang="en-AU" sz="1100" dirty="0">
                <a:latin typeface="Calibri" panose="020F0502020204030204" pitchFamily="34" charset="0"/>
                <a:ea typeface="Calibri" panose="020F0502020204030204" pitchFamily="34" charset="0"/>
                <a:cs typeface="Times New Roman" panose="02020603050405020304" pitchFamily="18" charset="0"/>
              </a:rPr>
              <a:t>acceptable. Sometimes this will mean accepting that they had a good reason, without questioning it. </a:t>
            </a:r>
          </a:p>
          <a:p>
            <a:pPr marL="330727" indent="-330727">
              <a:lnSpc>
                <a:spcPct val="115000"/>
              </a:lnSpc>
              <a:buFont typeface="Symbol" panose="05050102010706020507" pitchFamily="18" charset="2"/>
              <a:buChar char=""/>
            </a:pPr>
            <a:r>
              <a:rPr lang="en-AU" sz="1100" b="1" dirty="0">
                <a:latin typeface="Calibri" panose="020F0502020204030204" pitchFamily="34" charset="0"/>
                <a:ea typeface="Calibri" panose="020F0502020204030204" pitchFamily="34" charset="0"/>
                <a:cs typeface="Times New Roman" panose="02020603050405020304" pitchFamily="18" charset="0"/>
              </a:rPr>
              <a:t>Curiosity </a:t>
            </a:r>
            <a:r>
              <a:rPr lang="en-AU" sz="1100" dirty="0">
                <a:latin typeface="Calibri" panose="020F0502020204030204" pitchFamily="34" charset="0"/>
                <a:ea typeface="Calibri" panose="020F0502020204030204" pitchFamily="34" charset="0"/>
                <a:cs typeface="Times New Roman" panose="02020603050405020304" pitchFamily="18" charset="0"/>
              </a:rPr>
              <a:t>is about wondering where certain behaviours and emotions might be coming from. You might be able to do this with the child, out loud, but if the opportunity isn’t there – and often in coaching situations it may not be because – this can just be an internal prompt. We can ask ourselves: What was happening underneath the surface that made that happen? What skill is this child missing? </a:t>
            </a:r>
          </a:p>
          <a:p>
            <a:pPr marL="330727" indent="-330727">
              <a:lnSpc>
                <a:spcPct val="115000"/>
              </a:lnSpc>
              <a:buFont typeface="Symbol" panose="05050102010706020507" pitchFamily="18" charset="2"/>
              <a:buChar char=""/>
            </a:pPr>
            <a:r>
              <a:rPr lang="en-AU" sz="1100" b="1" dirty="0">
                <a:latin typeface="Calibri" panose="020F0502020204030204" pitchFamily="34" charset="0"/>
                <a:ea typeface="Calibri" panose="020F0502020204030204" pitchFamily="34" charset="0"/>
                <a:cs typeface="Times New Roman" panose="02020603050405020304" pitchFamily="18" charset="0"/>
              </a:rPr>
              <a:t>Empathy </a:t>
            </a:r>
            <a:r>
              <a:rPr lang="en-AU" sz="1100" dirty="0">
                <a:latin typeface="Calibri" panose="020F0502020204030204" pitchFamily="34" charset="0"/>
                <a:ea typeface="Calibri" panose="020F0502020204030204" pitchFamily="34" charset="0"/>
                <a:cs typeface="Times New Roman" panose="02020603050405020304" pitchFamily="18" charset="0"/>
              </a:rPr>
              <a:t>means to show compassion and that you understand how a child might be feeling.</a:t>
            </a:r>
          </a:p>
          <a:p>
            <a:pPr marL="330727" indent="-330727">
              <a:lnSpc>
                <a:spcPct val="115000"/>
              </a:lnSpc>
              <a:spcAft>
                <a:spcPts val="965"/>
              </a:spcAft>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Importantly, these elements don’t mean there are no boundaries around challenging behaviour and that anything goes. It just means that when we interact with kids, we make an effort to connect with their current level of emotion. Once children understand that you are there with them, often they can stop showing you that emotion through their behaviour.</a:t>
            </a:r>
          </a:p>
          <a:p>
            <a:pPr>
              <a:spcAft>
                <a:spcPts val="965"/>
              </a:spcAft>
            </a:pPr>
            <a:r>
              <a:rPr lang="en-AU" sz="1100" b="1" dirty="0">
                <a:latin typeface="Calibri" panose="020F0502020204030204" pitchFamily="34" charset="0"/>
                <a:ea typeface="Calibri" panose="020F0502020204030204" pitchFamily="34" charset="0"/>
                <a:cs typeface="Times New Roman" panose="02020603050405020304" pitchFamily="18" charset="0"/>
              </a:rPr>
              <a:t>Choice and control</a:t>
            </a: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Giving young people choice and control is not about giving up the reins as coach completely. It is about giving young people some control over their experience, and recognising that as the coach/leader in the environment, you have authority by default, and how you choose to use it is important.</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This can be really important for kids who have had negative experiences with adults holding power over them, and feeling not in control of what happens to and around them.</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Some ideas for this:</a:t>
            </a:r>
          </a:p>
          <a:p>
            <a:pPr marL="716575" lvl="1" indent="-275606">
              <a:lnSpc>
                <a:spcPct val="115000"/>
              </a:lnSpc>
              <a:buFont typeface="Courier New" panose="02070309020205020404" pitchFamily="49" charset="0"/>
              <a:buChar char="o"/>
            </a:pPr>
            <a:r>
              <a:rPr lang="en-AU" sz="1100" b="1" dirty="0">
                <a:latin typeface="Calibri" panose="020F0502020204030204" pitchFamily="34" charset="0"/>
                <a:ea typeface="Calibri" panose="020F0502020204030204" pitchFamily="34" charset="0"/>
                <a:cs typeface="Times New Roman" panose="02020603050405020304" pitchFamily="18" charset="0"/>
              </a:rPr>
              <a:t>A or B choices</a:t>
            </a:r>
            <a:r>
              <a:rPr lang="en-AU" sz="1100" dirty="0">
                <a:latin typeface="Calibri" panose="020F0502020204030204" pitchFamily="34" charset="0"/>
                <a:ea typeface="Calibri" panose="020F0502020204030204" pitchFamily="34" charset="0"/>
                <a:cs typeface="Times New Roman" panose="02020603050405020304" pitchFamily="18" charset="0"/>
              </a:rPr>
              <a:t> – are there situations where you can provide a limited set of options that kids can choose between?</a:t>
            </a:r>
          </a:p>
          <a:p>
            <a:pPr marL="716575" lvl="1" indent="-275606">
              <a:lnSpc>
                <a:spcPct val="115000"/>
              </a:lnSpc>
              <a:buFont typeface="Courier New" panose="02070309020205020404" pitchFamily="49" charset="0"/>
              <a:buChar char="o"/>
            </a:pPr>
            <a:r>
              <a:rPr lang="en-AU" sz="1100" b="1" dirty="0">
                <a:latin typeface="Calibri" panose="020F0502020204030204" pitchFamily="34" charset="0"/>
                <a:ea typeface="Calibri" panose="020F0502020204030204" pitchFamily="34" charset="0"/>
                <a:cs typeface="Times New Roman" panose="02020603050405020304" pitchFamily="18" charset="0"/>
              </a:rPr>
              <a:t>Opportunities to help and lead</a:t>
            </a:r>
            <a:r>
              <a:rPr lang="en-AU" sz="1100" dirty="0">
                <a:latin typeface="Calibri" panose="020F0502020204030204" pitchFamily="34" charset="0"/>
                <a:ea typeface="Calibri" panose="020F0502020204030204" pitchFamily="34" charset="0"/>
                <a:cs typeface="Times New Roman" panose="02020603050405020304" pitchFamily="18" charset="0"/>
              </a:rPr>
              <a:t> – are there situations you can create where a child can help out and feel they have contributed, even in just a small way?</a:t>
            </a:r>
          </a:p>
          <a:p>
            <a:pPr marL="716575" lvl="1" indent="-275606">
              <a:lnSpc>
                <a:spcPct val="115000"/>
              </a:lnSpc>
              <a:spcAft>
                <a:spcPts val="965"/>
              </a:spcAft>
              <a:buFont typeface="Courier New" panose="02070309020205020404" pitchFamily="49" charset="0"/>
              <a:buChar char="o"/>
            </a:pPr>
            <a:r>
              <a:rPr lang="en-AU" sz="1100" b="1" dirty="0">
                <a:latin typeface="Calibri" panose="020F0502020204030204" pitchFamily="34" charset="0"/>
                <a:ea typeface="Calibri" panose="020F0502020204030204" pitchFamily="34" charset="0"/>
                <a:cs typeface="Times New Roman" panose="02020603050405020304" pitchFamily="18" charset="0"/>
              </a:rPr>
              <a:t>Balance the power</a:t>
            </a:r>
            <a:r>
              <a:rPr lang="en-AU" sz="1100" dirty="0">
                <a:latin typeface="Calibri" panose="020F0502020204030204" pitchFamily="34" charset="0"/>
                <a:ea typeface="Calibri" panose="020F0502020204030204" pitchFamily="34" charset="0"/>
                <a:cs typeface="Times New Roman" panose="02020603050405020304" pitchFamily="18" charset="0"/>
              </a:rPr>
              <a:t> – what can you do to reduce this? Could you get down onto a child’s level so you aren’t towering over them? Could you set up a situation which allows the child to teach you something in return?</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309837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none" dirty="0"/>
              <a:t>Your wellbeing </a:t>
            </a:r>
          </a:p>
          <a:p>
            <a:endParaRPr lang="en-AU" b="0" u="none" dirty="0"/>
          </a:p>
          <a:p>
            <a:r>
              <a:rPr lang="en-AU" sz="1200" dirty="0"/>
              <a:t>Before we begin, we need to let you know that some the topics we will talk about today, such as trauma and child abuse, can be confronting. If any of the content today brings up feelings for you, please feel free to step out for a minute and take a break. Please also come and speak to us, if you feel you need some support.</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149517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Building resilience</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We know that taking risks to try something new and leaving our comfort zone is part of learning, but this can be really scary for some kids – and not just those who have experienced trauma!</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You will need to be the judge of what controlled doses of stress look like, in the context of the kids you are working with and the sport or activity you are doing.</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We just want to provide you with a few more practical tips and strategies that can help children and young people feel safe, supported and encouraged to be able to take those risks and enter the resilience-building zone.</a:t>
            </a:r>
          </a:p>
          <a:p>
            <a:pPr>
              <a:lnSpc>
                <a:spcPct val="115000"/>
              </a:lnSpc>
              <a:spcAft>
                <a:spcPts val="965"/>
              </a:spcAft>
            </a:pPr>
            <a:r>
              <a:rPr lang="en-AU" sz="1200" b="1" dirty="0">
                <a:latin typeface="Calibri" panose="020F0502020204030204" pitchFamily="34" charset="0"/>
                <a:ea typeface="Calibri" panose="020F0502020204030204" pitchFamily="34" charset="0"/>
                <a:cs typeface="Times New Roman" panose="02020603050405020304" pitchFamily="18" charset="0"/>
              </a:rPr>
              <a:t>Give them language</a:t>
            </a:r>
            <a:endParaRPr lang="en-AU" sz="12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When we are encouraging kids to try something challenging, one way we can help gauge how they are travelling is by giving them language to talk about it.</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For instance, you might use a traffic light system where green means feeling comfortable, yellow is a little uncomfortable or in the ‘stretch’ zone, and red is very uncomfortable or getting into the ‘panic’ zone.</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This not only gives kids an experience of saying how they’re feeling, but when you respond to that and they know they can pull back the challenge when they go too far into the red zone, they feel more in control.</a:t>
            </a:r>
          </a:p>
          <a:p>
            <a:pPr marL="330727" indent="-330727">
              <a:lnSpc>
                <a:spcPct val="115000"/>
              </a:lnSpc>
              <a:spcAft>
                <a:spcPts val="965"/>
              </a:spcAft>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Ideally the yellow zone is where we want to be, and bear in mind every kid will have a different tolerance for how long they can spend there.</a:t>
            </a:r>
          </a:p>
          <a:p>
            <a:pPr>
              <a:lnSpc>
                <a:spcPct val="115000"/>
              </a:lnSpc>
              <a:spcAft>
                <a:spcPts val="965"/>
              </a:spcAft>
            </a:pPr>
            <a:r>
              <a:rPr lang="en-AU" sz="1200" b="1" dirty="0">
                <a:latin typeface="Calibri" panose="020F0502020204030204" pitchFamily="34" charset="0"/>
                <a:ea typeface="Calibri" panose="020F0502020204030204" pitchFamily="34" charset="0"/>
                <a:cs typeface="Times New Roman" panose="02020603050405020304" pitchFamily="18" charset="0"/>
              </a:rPr>
              <a:t>Positive reinforcement, in failure as well as success</a:t>
            </a:r>
            <a:endParaRPr lang="en-AU" sz="12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Positive reinforcement is not just for when things go well.</a:t>
            </a:r>
          </a:p>
          <a:p>
            <a:pPr marL="330727" indent="-330727">
              <a:lnSpc>
                <a:spcPct val="115000"/>
              </a:lnSpc>
              <a:spcAft>
                <a:spcPts val="965"/>
              </a:spcAft>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When kids don’t succeed at something challenging or make a mistake, this is a critical time to provide encouragement. Praise them for being brave enough to try.</a:t>
            </a:r>
          </a:p>
          <a:p>
            <a:pPr>
              <a:lnSpc>
                <a:spcPct val="115000"/>
              </a:lnSpc>
              <a:spcAft>
                <a:spcPts val="965"/>
              </a:spcAft>
            </a:pPr>
            <a:r>
              <a:rPr lang="en-AU" sz="1200" b="1" dirty="0">
                <a:latin typeface="Calibri" panose="020F0502020204030204" pitchFamily="34" charset="0"/>
                <a:ea typeface="Calibri" panose="020F0502020204030204" pitchFamily="34" charset="0"/>
                <a:cs typeface="Times New Roman" panose="02020603050405020304" pitchFamily="18" charset="0"/>
              </a:rPr>
              <a:t>End with success</a:t>
            </a:r>
            <a:endParaRPr lang="en-AU" sz="12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It is common practice, particularly when teaching juniors and beginners new skills, to start simple and make sure everyone has nailed the basics before adding on the next layer of difficulty.</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When you are getting ready to end the activity, one strategy you can use is to make sure the last attempt is a successful one.</a:t>
            </a:r>
          </a:p>
          <a:p>
            <a:pPr marL="330727" indent="-330727">
              <a:lnSpc>
                <a:spcPct val="115000"/>
              </a:lnSpc>
              <a:spcAft>
                <a:spcPts val="965"/>
              </a:spcAft>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Sometimes this might involve pulling back the challenge to an easier phase of difficulty.</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3320596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454025"/>
            <a:ext cx="4954588" cy="2787650"/>
          </a:xfrm>
        </p:spPr>
      </p:sp>
      <p:sp>
        <p:nvSpPr>
          <p:cNvPr id="3" name="Notes Placeholder 2"/>
          <p:cNvSpPr>
            <a:spLocks noGrp="1"/>
          </p:cNvSpPr>
          <p:nvPr>
            <p:ph type="body" idx="1"/>
          </p:nvPr>
        </p:nvSpPr>
        <p:spPr>
          <a:xfrm>
            <a:off x="190639" y="3477501"/>
            <a:ext cx="6343484" cy="6286418"/>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Early warning signs for ‘flipped lids’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So far, we have discussed a few strategies and tools that we can use to support children in our sport and recreation environments to get the most out of their participation and to learn new things, step outside their comfort zone, and develop positive connections.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However, from time to time, things may happen that cause children’s stress levels to exceed their ability to cope. When this happens, they may start to show signs they are about to ‘flip their lid’.</a:t>
            </a:r>
          </a:p>
          <a:p>
            <a:pPr>
              <a:lnSpc>
                <a:spcPct val="115000"/>
              </a:lnSpc>
              <a:spcAft>
                <a:spcPts val="965"/>
              </a:spcAft>
            </a:pPr>
            <a:r>
              <a:rPr lang="en-AU" sz="1100" b="1" dirty="0">
                <a:latin typeface="Calibri" panose="020F0502020204030204" pitchFamily="34" charset="0"/>
                <a:ea typeface="Calibri" panose="020F0502020204030204" pitchFamily="34" charset="0"/>
                <a:cs typeface="Times New Roman" panose="02020603050405020304" pitchFamily="18" charset="0"/>
              </a:rPr>
              <a:t>Has anyone had an experience where a kid in their session just flipped their lid? Were there any telltale signs?</a:t>
            </a: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Encourage the group to share experiences and think about what some of the giveaways might have been, and whether they saw it coming or not.</a:t>
            </a:r>
          </a:p>
          <a:p>
            <a:pPr marL="330727" indent="-330727">
              <a:lnSpc>
                <a:spcPct val="115000"/>
              </a:lnSpc>
              <a:spcAft>
                <a:spcPts val="965"/>
              </a:spcAft>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Facilitators can also use this as an opportunity to share their own experiences.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Some of these signs are clearly more noticeable than others – a child who is yelling or stomping around is more obvious than a child who has suddenly gone quiet. Some children, when overwhelmed, retreat </a:t>
            </a:r>
            <a:r>
              <a:rPr lang="en-AU" sz="1100" b="1" dirty="0">
                <a:latin typeface="Calibri" panose="020F0502020204030204" pitchFamily="34" charset="0"/>
                <a:ea typeface="Calibri" panose="020F0502020204030204" pitchFamily="34" charset="0"/>
                <a:cs typeface="Times New Roman" panose="02020603050405020304" pitchFamily="18" charset="0"/>
              </a:rPr>
              <a:t>inwards</a:t>
            </a:r>
            <a:r>
              <a:rPr lang="en-AU" sz="1100" dirty="0">
                <a:latin typeface="Calibri" panose="020F0502020204030204" pitchFamily="34" charset="0"/>
                <a:ea typeface="Calibri" panose="020F0502020204030204" pitchFamily="34" charset="0"/>
                <a:cs typeface="Times New Roman" panose="02020603050405020304" pitchFamily="18" charset="0"/>
              </a:rPr>
              <a:t>. Those inward, less noticeable behaviours will be far less disruptive to your session, and so might be harder to pick up on. But these children still need your support to come back out of their overwhelmed state and to get the most out of their participation.</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As we learned earlier, each child has an individual set of experiences and behaviours, so no two situations are going to look exactly the same. Kids might show signs that are quite unique to them that they are not coping well, which naturally become easier to identify the more you get to know them.</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Being able to identify some of these signs so you can intervene early is a great skill to have. Not only will children have a better time participating because they are feeling supported and heard, your sessions will also likely run a lot smoother. However, bear in mind that some kids’ lids can flip very quickly, and despite our best efforts, we can’t always prevent this from happening.</a:t>
            </a:r>
          </a:p>
          <a:p>
            <a:pPr>
              <a:lnSpc>
                <a:spcPct val="115000"/>
              </a:lnSpc>
              <a:spcAft>
                <a:spcPts val="1000"/>
              </a:spcAft>
            </a:pPr>
            <a:endParaRPr lang="en-A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269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Early warning signs for ‘flipped lids’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So far, we have discussed a few strategies and tools that we can use to support children in our sport and recreation environments to get the most out of their participation and to learn new things, step outside their comfort zone, and develop positive connections.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However, from time to time, things may happen that cause children’s stress levels to exceed their ability to cope. When this happens, they may start to show signs they are about to ‘flip their lid’.</a:t>
            </a:r>
          </a:p>
          <a:p>
            <a:pPr>
              <a:lnSpc>
                <a:spcPct val="115000"/>
              </a:lnSpc>
              <a:spcAft>
                <a:spcPts val="965"/>
              </a:spcAft>
            </a:pPr>
            <a:r>
              <a:rPr lang="en-AU" sz="1200" b="1" dirty="0">
                <a:latin typeface="Calibri" panose="020F0502020204030204" pitchFamily="34" charset="0"/>
                <a:ea typeface="Calibri" panose="020F0502020204030204" pitchFamily="34" charset="0"/>
                <a:cs typeface="Times New Roman" panose="02020603050405020304" pitchFamily="18" charset="0"/>
              </a:rPr>
              <a:t>Has anyone had an experience where a kid in their session just flipped their lid? Were there any telltale signs?</a:t>
            </a:r>
            <a:endParaRPr lang="en-AU" sz="12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Encourage the group to share experiences and think about what some of the giveaways might have been, and whether they saw it coming or not.</a:t>
            </a:r>
          </a:p>
          <a:p>
            <a:pPr marL="330727" indent="-330727">
              <a:lnSpc>
                <a:spcPct val="115000"/>
              </a:lnSpc>
              <a:spcAft>
                <a:spcPts val="965"/>
              </a:spcAft>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Facilitators can also use this as an opportunity to share their own experiences.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Some of these signs are clearly more noticeable than others – a child who is yelling or stomping around is more obvious than a child who has suddenly gone quiet. Some children, when overwhelmed, retreat </a:t>
            </a:r>
            <a:r>
              <a:rPr lang="en-AU" sz="1200" b="1" dirty="0">
                <a:latin typeface="Calibri" panose="020F0502020204030204" pitchFamily="34" charset="0"/>
                <a:ea typeface="Calibri" panose="020F0502020204030204" pitchFamily="34" charset="0"/>
                <a:cs typeface="Times New Roman" panose="02020603050405020304" pitchFamily="18" charset="0"/>
              </a:rPr>
              <a:t>inwards</a:t>
            </a:r>
            <a:r>
              <a:rPr lang="en-AU" sz="1200" dirty="0">
                <a:latin typeface="Calibri" panose="020F0502020204030204" pitchFamily="34" charset="0"/>
                <a:ea typeface="Calibri" panose="020F0502020204030204" pitchFamily="34" charset="0"/>
                <a:cs typeface="Times New Roman" panose="02020603050405020304" pitchFamily="18" charset="0"/>
              </a:rPr>
              <a:t>. Those inward, less noticeable behaviours will be far less disruptive to your session, and so might be harder to pick up on. But these children still need your support to come back out of their overwhelmed state and to get the most out of their participation.</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As we learned earlier, each child has an individual set of experiences and behaviours, so no two situations are going to look exactly the same. Kids might show signs that are quite unique to them that they are not coping well, which naturally become easier to identify the more you get to know them.</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Being able to identify some of these signs so you can intervene early is a great skill to have. Not only will children have a better time participating because they are feeling supported and heard, your sessions will also likely run a lot smoother. However, bear in mind that some kids’ lids can flip very quickly, and despite our best efforts, we can’t always prevent this from happening.</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1832386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0AC0-FEBB-2376-FC35-A81ADE8D1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D4EDE-A733-0564-2EDA-B47710A0E447}"/>
              </a:ext>
            </a:extLst>
          </p:cNvPr>
          <p:cNvSpPr>
            <a:spLocks noGrp="1" noRot="1" noChangeAspect="1"/>
          </p:cNvSpPr>
          <p:nvPr>
            <p:ph type="sldImg"/>
          </p:nvPr>
        </p:nvSpPr>
        <p:spPr>
          <a:xfrm>
            <a:off x="920750" y="454025"/>
            <a:ext cx="4954588" cy="2787650"/>
          </a:xfrm>
        </p:spPr>
      </p:sp>
      <p:sp>
        <p:nvSpPr>
          <p:cNvPr id="3" name="Notes Placeholder 2">
            <a:extLst>
              <a:ext uri="{FF2B5EF4-FFF2-40B4-BE49-F238E27FC236}">
                <a16:creationId xmlns:a16="http://schemas.microsoft.com/office/drawing/2014/main" id="{FCDD68A5-A1F9-8BDC-AA82-AAF2D549C324}"/>
              </a:ext>
            </a:extLst>
          </p:cNvPr>
          <p:cNvSpPr>
            <a:spLocks noGrp="1"/>
          </p:cNvSpPr>
          <p:nvPr>
            <p:ph type="body" idx="1"/>
          </p:nvPr>
        </p:nvSpPr>
        <p:spPr>
          <a:xfrm>
            <a:off x="117726" y="3452095"/>
            <a:ext cx="6489311" cy="3797224"/>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Supporting overwhelmed kids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So how can we support a child who is becoming overwhelmed and about to flip their lid, or maybe already has?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To help us answer this question, we need to go back to our model of the brain from </a:t>
            </a:r>
            <a:r>
              <a:rPr lang="en-AU" sz="1100" b="1" dirty="0">
                <a:latin typeface="Calibri" panose="020F0502020204030204" pitchFamily="34" charset="0"/>
                <a:ea typeface="Calibri" panose="020F0502020204030204" pitchFamily="34" charset="0"/>
                <a:cs typeface="Times New Roman" panose="02020603050405020304" pitchFamily="18" charset="0"/>
              </a:rPr>
              <a:t>part 1</a:t>
            </a:r>
            <a:r>
              <a:rPr lang="en-AU" sz="1100" dirty="0">
                <a:latin typeface="Calibri" panose="020F0502020204030204" pitchFamily="34" charset="0"/>
                <a:ea typeface="Calibri" panose="020F0502020204030204" pitchFamily="34" charset="0"/>
                <a:cs typeface="Times New Roman" panose="02020603050405020304" pitchFamily="18" charset="0"/>
              </a:rPr>
              <a:t>. </a:t>
            </a:r>
            <a:r>
              <a:rPr lang="en-AU" sz="1100" i="1" dirty="0">
                <a:latin typeface="Calibri" panose="020F0502020204030204" pitchFamily="34" charset="0"/>
                <a:ea typeface="Calibri" panose="020F0502020204030204" pitchFamily="34" charset="0"/>
                <a:cs typeface="Times New Roman" panose="02020603050405020304" pitchFamily="18" charset="0"/>
              </a:rPr>
              <a:t>[click to reveal first image]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When a child is looking like are flipping their lid, this means their brain has directed energy to the ‘staying alive’ area of the brain. Their thinking centre is losing, or has lost, control.</a:t>
            </a:r>
          </a:p>
          <a:p>
            <a:pPr>
              <a:lnSpc>
                <a:spcPct val="115000"/>
              </a:lnSpc>
              <a:spcAft>
                <a:spcPts val="965"/>
              </a:spcAft>
            </a:pPr>
            <a:r>
              <a:rPr lang="en-AU" sz="1100" i="1" dirty="0">
                <a:latin typeface="Calibri" panose="020F0502020204030204" pitchFamily="34" charset="0"/>
                <a:ea typeface="Calibri" panose="020F0502020204030204" pitchFamily="34" charset="0"/>
                <a:cs typeface="Times New Roman" panose="02020603050405020304" pitchFamily="18" charset="0"/>
              </a:rPr>
              <a:t>[click] </a:t>
            </a:r>
            <a:r>
              <a:rPr lang="en-AU" sz="1100" dirty="0">
                <a:latin typeface="Calibri" panose="020F0502020204030204" pitchFamily="34" charset="0"/>
                <a:ea typeface="Calibri" panose="020F0502020204030204" pitchFamily="34" charset="0"/>
                <a:cs typeface="Times New Roman" panose="02020603050405020304" pitchFamily="18" charset="0"/>
              </a:rPr>
              <a:t>Knowing this, if we try to appeal to the thinking centre right now, and try to make the child see the cause and effect of their behaviour or reason with them to stop, how do we think that is going to go? Probably not that well. So which centre do we need to try to connect with instead?</a:t>
            </a:r>
          </a:p>
          <a:p>
            <a:pPr>
              <a:lnSpc>
                <a:spcPct val="115000"/>
              </a:lnSpc>
              <a:spcAft>
                <a:spcPts val="965"/>
              </a:spcAft>
            </a:pPr>
            <a:r>
              <a:rPr lang="en-AU" sz="1100" i="1" dirty="0">
                <a:latin typeface="Calibri" panose="020F0502020204030204" pitchFamily="34" charset="0"/>
                <a:ea typeface="Calibri" panose="020F0502020204030204" pitchFamily="34" charset="0"/>
                <a:cs typeface="Times New Roman" panose="02020603050405020304" pitchFamily="18" charset="0"/>
              </a:rPr>
              <a:t>[click to reveal] </a:t>
            </a:r>
            <a:r>
              <a:rPr lang="en-AU" sz="1100" dirty="0">
                <a:latin typeface="Calibri" panose="020F0502020204030204" pitchFamily="34" charset="0"/>
                <a:ea typeface="Calibri" panose="020F0502020204030204" pitchFamily="34" charset="0"/>
                <a:cs typeface="Times New Roman" panose="02020603050405020304" pitchFamily="18" charset="0"/>
              </a:rPr>
              <a:t>The answer is the one that’s in control – the ‘staying alive’ or survival centre. We need to meet the child where they’re at, by helping them to turn off their body’s alarm system and bring their stress levels back within manageable limits. </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We are going to highlight a few tools here that can help with this.</a:t>
            </a:r>
          </a:p>
          <a:p>
            <a:pPr>
              <a:lnSpc>
                <a:spcPct val="115000"/>
              </a:lnSpc>
              <a:spcAft>
                <a:spcPts val="1000"/>
              </a:spcAft>
            </a:pPr>
            <a:endParaRPr lang="en-A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0147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latin typeface="Calibri" panose="020F0502020204030204" pitchFamily="34" charset="0"/>
                <a:ea typeface="MS Mincho" panose="02020609040205080304" pitchFamily="49" charset="-128"/>
                <a:cs typeface="Times New Roman" panose="02020603050405020304" pitchFamily="18" charset="0"/>
              </a:rPr>
              <a:t>Steps for responding to overwhelmed kids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This is a simple, practical sequence of steps for approaching and supporting a child who you can see has flipped their lid. This sequence is intended to guide you in how you respond in those immediate situations where something is going down.</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Step 1 is something we have already discussed today. When you are approaching a child who has flipped their lid, bear in mind they are ready to fight or flee the situation, so it is really important that you don’t come across as representing a further threat to them. Your own ability to stay calm and in control of your own emotional reactions is absolutely critical.</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In a practical sense, you can do this by remaining level and not matching their raised voice with your own raised voice. Ensure your body language remains relaxed and open. Don’t stand over them or approach them directly – instead consider a side-on approach, or getting down to their level. Make an effort to consciously check in with how your body language and tone of voice could be perceived. You may find you have tensed up without realising, understandably – these situations can be stressful! If you need to, use one of the strategies for self-regulation on your fact sheet.  </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Step 2 is about putting words to the emotions you are seeing, because that child probably can’t right now. But rather than putting words in their mouth, we can phrase these as curious and empathetic statements. For instance, ‘I wonder if you’re feeling angry’, ‘You are looking a bit upset right now‘.</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Step 3 goes really well with step 2, and is about following up that emotion identification with reassurance that you are there to listen and support and maybe help solve a problem. Avoid demands and directives.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Next, you can start to offer some gentle guidance, but again avoiding things that come across as ‘must-do’s or demands. If we can phrase things as requests or suggestions, they may be better received. </a:t>
            </a:r>
            <a:r>
              <a:rPr lang="en-AU" sz="1200" b="1" dirty="0">
                <a:latin typeface="Calibri" panose="020F0502020204030204" pitchFamily="34" charset="0"/>
                <a:ea typeface="Calibri" panose="020F0502020204030204" pitchFamily="34" charset="0"/>
                <a:cs typeface="Times New Roman" panose="02020603050405020304" pitchFamily="18" charset="0"/>
              </a:rPr>
              <a:t>Avoid telling a child to ‘just calm down!’</a:t>
            </a:r>
            <a:r>
              <a:rPr lang="en-AU" sz="1200" dirty="0">
                <a:latin typeface="Calibri" panose="020F0502020204030204" pitchFamily="34" charset="0"/>
                <a:ea typeface="Calibri" panose="020F0502020204030204" pitchFamily="34" charset="0"/>
                <a:cs typeface="Times New Roman" panose="02020603050405020304" pitchFamily="18" charset="0"/>
              </a:rPr>
              <a:t> By doing this, you are essentially telling them to do something they are not immediately capable of achieving. Instead, consider asking them to do something concrete and achievable, like move to another location with you. </a:t>
            </a:r>
          </a:p>
          <a:p>
            <a:pPr>
              <a:lnSpc>
                <a:spcPct val="115000"/>
              </a:lnSpc>
              <a:spcAft>
                <a:spcPts val="965"/>
              </a:spcAft>
            </a:pPr>
            <a:r>
              <a:rPr lang="en-AU" sz="1200" b="1" dirty="0">
                <a:latin typeface="Calibri" panose="020F0502020204030204" pitchFamily="34" charset="0"/>
                <a:ea typeface="Calibri" panose="020F0502020204030204" pitchFamily="34" charset="0"/>
                <a:cs typeface="Times New Roman" panose="02020603050405020304" pitchFamily="18" charset="0"/>
              </a:rPr>
              <a:t>Tip:</a:t>
            </a:r>
            <a:r>
              <a:rPr lang="en-AU" sz="1200" dirty="0">
                <a:latin typeface="Calibri" panose="020F0502020204030204" pitchFamily="34" charset="0"/>
                <a:ea typeface="Calibri" panose="020F0502020204030204" pitchFamily="34" charset="0"/>
                <a:cs typeface="Times New Roman" panose="02020603050405020304" pitchFamily="18" charset="0"/>
              </a:rPr>
              <a:t> Find your own words and way of talking to kids that feels natural and genuine to you – we don’t want to come across as scripted.</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Step 5 is just to allow time and space for the child to calm down. Children cannot always immediately snap back into being regulated. Here is a great opportunity to use some of your PACE skills to connect with them. Assess the situation around whether it might be appropriate to use ‘Playfulness’ – humour can be a great distractor and instant de-fuser (when wielded correctly). This can help to build rapport and let the child know you’re not angry at them, and they haven’t ruined the relationship.</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As the child’s thinking centre regains control, you can then set out the next steps for re-entry to the activity. You may want to set out an </a:t>
            </a:r>
            <a:r>
              <a:rPr lang="en-AU" sz="1200" b="1" dirty="0">
                <a:latin typeface="Calibri" panose="020F0502020204030204" pitchFamily="34" charset="0"/>
                <a:ea typeface="Calibri" panose="020F0502020204030204" pitchFamily="34" charset="0"/>
                <a:cs typeface="Times New Roman" panose="02020603050405020304" pitchFamily="18" charset="0"/>
              </a:rPr>
              <a:t>easy yes/no or two-option choice for how they come back in</a:t>
            </a:r>
            <a:r>
              <a:rPr lang="en-AU" sz="1200" dirty="0">
                <a:latin typeface="Calibri" panose="020F0502020204030204" pitchFamily="34" charset="0"/>
                <a:ea typeface="Calibri" panose="020F0502020204030204" pitchFamily="34" charset="0"/>
                <a:cs typeface="Times New Roman" panose="02020603050405020304" pitchFamily="18" charset="0"/>
              </a:rPr>
              <a:t>, to provide the child with a sense of control and choice around what happens next.</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2219278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454025"/>
            <a:ext cx="4954588" cy="2787650"/>
          </a:xfrm>
        </p:spPr>
      </p:sp>
      <p:sp>
        <p:nvSpPr>
          <p:cNvPr id="3" name="Notes Placeholder 2"/>
          <p:cNvSpPr>
            <a:spLocks noGrp="1"/>
          </p:cNvSpPr>
          <p:nvPr>
            <p:ph type="body" idx="1"/>
          </p:nvPr>
        </p:nvSpPr>
        <p:spPr>
          <a:xfrm>
            <a:off x="117726" y="3464413"/>
            <a:ext cx="6489311" cy="5766106"/>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Regulation through movement [deep breathing]</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Once we have children somewhere we can really support them, we can work with them to help turn off their alarm system using some calming strategies that directly target the ‘staying alive’ area of the brain.</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One way we can do this is through deep breathing. You may have heard of this as a coping strategy for anxiety, panic attacks, etc. It works exactly the same way.</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When we start to feel stressed and anxious, our breathing patterns subconsciously change, becoming shallower and faster. To counteract this, we need to focus on deliberately breathing in deeply and slowly, to the bottom of the lungs. These deep breaths help us calm the part of the brain that puts us into ‘survival mode’. Deep breathing can have an immediate effect on lowering your heart-rate, cortisol levels, and re-saturating the amount of oxygen in our lungs and bloodstream.</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For these reasons, deep breathing is also a very common performance strategy in sport, used by athletes to help focus the mind and body. </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In this video, the athlete outlines a really simple 10-second breathing exercise that works for him.</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When it comes to doing this with kids, they may need a little more help to figure out how to actually take a proper deep breath, if they have never done anything like this before. You can prompt them to try to breathe in so deep that they can feel and see their belly expanding, instead of just their upper chest. We don’t need to get them doing it perfectly – just get them focused on slowing things down. Breathing exercises that use imagery and visualisations of things that kids are already familiar with can also be helpful and engaging.</a:t>
            </a:r>
          </a:p>
          <a:p>
            <a:pPr>
              <a:lnSpc>
                <a:spcPct val="115000"/>
              </a:lnSpc>
              <a:spcAft>
                <a:spcPts val="1000"/>
              </a:spcAft>
            </a:pPr>
            <a:endParaRPr lang="en-A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2215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Regulation through movement [PRRAs]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Deep breathing is just one tool we can use, but there are many others.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 traditional response for responding to children with flipped lids, exhibiting big behaviours, has been to try to get them to sit still and quietly, but kids actually need the opposite to be able to get their lid back down. They need to get moving. We want to try to encourage (safe) movement that supports them to re-regulate.</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Patterned, repetitive, rhythmic activities can be (and probably already are) incorporated throughout your sessions. They are a part of most sports and can take many forms.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It may be worth thinking about what some of these go-to activities might look like for you, depending on what you have available. Have a few ‘go-</a:t>
            </a:r>
            <a:r>
              <a:rPr lang="en-AU" sz="1200" dirty="0" err="1">
                <a:latin typeface="Calibri" panose="020F0502020204030204" pitchFamily="34" charset="0"/>
                <a:ea typeface="Calibri" panose="020F0502020204030204" pitchFamily="34" charset="0"/>
                <a:cs typeface="Times New Roman" panose="02020603050405020304" pitchFamily="18" charset="0"/>
              </a:rPr>
              <a:t>tos’</a:t>
            </a:r>
            <a:r>
              <a:rPr lang="en-AU" sz="1200" dirty="0">
                <a:latin typeface="Calibri" panose="020F0502020204030204" pitchFamily="34" charset="0"/>
                <a:ea typeface="Calibri" panose="020F0502020204030204" pitchFamily="34" charset="0"/>
                <a:cs typeface="Times New Roman" panose="02020603050405020304" pitchFamily="18" charset="0"/>
              </a:rPr>
              <a:t> for when you sense a child could use a bit of time to recalibrate.</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Activities should not come across as punishments or as if they have been ‘exiled’. Kids need activities to be enticing and achievable. They can also be great opportunities for you to connect as well – for instance, tossing a ball back and forth between two people (short distance) allows you to move rhythmically while also having a chat that doesn’t feel like a chat.</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376067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Connect. </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This idea of connecting during a regulating movement activity leads in nicely to the next phase.</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Once children are starting to come out of peak survival mode or ‘flipped lid’ territory, we can start to tap back into the next level up in our brain diagram: the feeling and acting centre. The feeling centre of the brain is all about connection. This step is about reassurance, relating to the child, and establishing or re-establishing connection.</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2859978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Coach. </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Finally, as control begins to return to the thinking centre, we can potentially get back to coaching. This step is only possible once you have a child who is calm, and you have established connection.</a:t>
            </a:r>
          </a:p>
          <a:p>
            <a:pPr>
              <a:buNone/>
            </a:pPr>
            <a:r>
              <a:rPr lang="en-AU" sz="1200" dirty="0">
                <a:latin typeface="Calibri" panose="020F0502020204030204" pitchFamily="34" charset="0"/>
                <a:ea typeface="Calibri" panose="020F0502020204030204" pitchFamily="34" charset="0"/>
                <a:cs typeface="Times New Roman" panose="02020603050405020304" pitchFamily="18" charset="0"/>
              </a:rPr>
              <a:t>You cannot coach a highly dysregulated child. You cannot reason with them or use strategies that require the thinking brain. It is not accessible to them while they are in survival mode.</a:t>
            </a:r>
            <a:endParaRPr lang="en-AU" sz="1200" i="1" dirty="0"/>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2038449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Calm. Connect. Coach.</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When in doubt, you can always return to this mantra and ask ourselves: which brain centre is most likely in control of this child right now? Do they need me to calm, connect, or coach?</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1121444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093B7-B177-715F-97CD-7189984CD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0ED63-87D0-1990-CD41-80CFD8F6376F}"/>
              </a:ext>
            </a:extLst>
          </p:cNvPr>
          <p:cNvSpPr>
            <a:spLocks noGrp="1" noRot="1" noChangeAspect="1"/>
          </p:cNvSpPr>
          <p:nvPr>
            <p:ph type="sldImg"/>
          </p:nvPr>
        </p:nvSpPr>
        <p:spPr>
          <a:xfrm>
            <a:off x="922338" y="454025"/>
            <a:ext cx="4951412" cy="2786063"/>
          </a:xfrm>
        </p:spPr>
      </p:sp>
      <p:sp>
        <p:nvSpPr>
          <p:cNvPr id="3" name="Notes Placeholder 2">
            <a:extLst>
              <a:ext uri="{FF2B5EF4-FFF2-40B4-BE49-F238E27FC236}">
                <a16:creationId xmlns:a16="http://schemas.microsoft.com/office/drawing/2014/main" id="{734FF7D2-B3A2-4C13-87F4-B635C7B6240B}"/>
              </a:ext>
            </a:extLst>
          </p:cNvPr>
          <p:cNvSpPr>
            <a:spLocks noGrp="1"/>
          </p:cNvSpPr>
          <p:nvPr>
            <p:ph type="body" idx="1"/>
          </p:nvPr>
        </p:nvSpPr>
        <p:spPr>
          <a:xfrm>
            <a:off x="190639" y="3522923"/>
            <a:ext cx="6343484" cy="3345071"/>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Introductions</a:t>
            </a:r>
            <a:endParaRPr lang="en-AU" sz="1700" b="1" dirty="0">
              <a:solidFill>
                <a:srgbClr val="262626"/>
              </a:solidFill>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spcAft>
                <a:spcPts val="965"/>
              </a:spcAft>
            </a:pPr>
            <a:r>
              <a:rPr lang="en-AU" sz="1100" i="1" dirty="0">
                <a:latin typeface="Calibri" panose="020F0502020204030204" pitchFamily="34" charset="0"/>
                <a:ea typeface="Calibri" panose="020F0502020204030204" pitchFamily="34" charset="0"/>
                <a:cs typeface="Times New Roman" panose="02020603050405020304" pitchFamily="18" charset="0"/>
              </a:rPr>
              <a:t>Introduce yourself and a little bit about your role and experience; cover any necessary housekeeping topics.</a:t>
            </a: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Although we will talk about issues around child protection and how to support children and young people to participate in your activities, this is not to be confused with mandatory notifier training. We will not be talking about what you need to do in the event that a child discloses something to you, or how to ensure children and young people are safeguarded from potential harm and abuse in your environments. To obtain that information, you will need to access accredited child safeguarding training through your club or governing sport or recreation body, or complete Child Safe Environments or RRHAN. </a:t>
            </a:r>
          </a:p>
        </p:txBody>
      </p:sp>
    </p:spTree>
    <p:extLst>
      <p:ext uri="{BB962C8B-B14F-4D97-AF65-F5344CB8AC3E}">
        <p14:creationId xmlns:p14="http://schemas.microsoft.com/office/powerpoint/2010/main" val="1034974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965"/>
              </a:spcAft>
            </a:pPr>
            <a:r>
              <a:rPr lang="en-AU" b="1" i="1" dirty="0">
                <a:effectLst/>
                <a:latin typeface="Calibri" panose="020F0502020204030204" pitchFamily="34" charset="0"/>
                <a:ea typeface="Calibri" panose="020F0502020204030204" pitchFamily="34" charset="0"/>
                <a:cs typeface="Times New Roman" panose="02020603050405020304" pitchFamily="18" charset="0"/>
              </a:rPr>
              <a:t>Activity (5 mins)</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Give participants a few minutes to reflect on what they have learnt today, and what information was new to them or that they found most useful.</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This could be:</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A new activity they will incorporate</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A new perspective on some of the behaviours they may have seen in their own sessions</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A new fact or piece of information</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A memorable phrase, model (e.g. PACE, Calm Connect Coach), or new language</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Something you want to explore further</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Ask them to share their main takeaway with the group. If people have more than one, that’s great.</a:t>
            </a:r>
          </a:p>
          <a:p>
            <a:pPr marL="330727" indent="-330727">
              <a:lnSpc>
                <a:spcPct val="115000"/>
              </a:lnSpc>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If you have equipment available, you can write these down on the whiteboard or butchers paper, and participants can take photos of their own group-generated summary.</a:t>
            </a:r>
          </a:p>
          <a:p>
            <a:pPr marL="330727" indent="-330727">
              <a:lnSpc>
                <a:spcPct val="115000"/>
              </a:lnSpc>
              <a:spcAft>
                <a:spcPts val="965"/>
              </a:spcAft>
              <a:buFont typeface="Symbol" panose="05050102010706020507" pitchFamily="18" charset="2"/>
              <a:buChar char=""/>
            </a:pPr>
            <a:r>
              <a:rPr lang="en-AU" sz="1100" dirty="0">
                <a:latin typeface="Calibri" panose="020F0502020204030204" pitchFamily="34" charset="0"/>
                <a:ea typeface="Calibri" panose="020F0502020204030204" pitchFamily="34" charset="0"/>
                <a:cs typeface="Times New Roman" panose="02020603050405020304" pitchFamily="18" charset="0"/>
              </a:rPr>
              <a:t>You could also use a live survey/polling app if you have access to one, such as </a:t>
            </a:r>
            <a:r>
              <a:rPr lang="en-AU" sz="1100" dirty="0" err="1">
                <a:latin typeface="Calibri" panose="020F0502020204030204" pitchFamily="34" charset="0"/>
                <a:ea typeface="Calibri" panose="020F0502020204030204" pitchFamily="34" charset="0"/>
                <a:cs typeface="Times New Roman" panose="02020603050405020304" pitchFamily="18" charset="0"/>
              </a:rPr>
              <a:t>Slido</a:t>
            </a:r>
            <a:r>
              <a:rPr lang="en-AU" sz="1100" dirty="0">
                <a:latin typeface="Calibri" panose="020F0502020204030204" pitchFamily="34" charset="0"/>
                <a:ea typeface="Calibri" panose="020F0502020204030204" pitchFamily="34" charset="0"/>
                <a:cs typeface="Times New Roman" panose="02020603050405020304" pitchFamily="18" charset="0"/>
              </a:rPr>
              <a:t> or </a:t>
            </a:r>
            <a:r>
              <a:rPr lang="en-AU" sz="1100" dirty="0" err="1">
                <a:latin typeface="Calibri" panose="020F0502020204030204" pitchFamily="34" charset="0"/>
                <a:ea typeface="Calibri" panose="020F0502020204030204" pitchFamily="34" charset="0"/>
                <a:cs typeface="Times New Roman" panose="02020603050405020304" pitchFamily="18" charset="0"/>
              </a:rPr>
              <a:t>Mentimeter</a:t>
            </a:r>
            <a:r>
              <a:rPr lang="en-AU" sz="1100" dirty="0">
                <a:latin typeface="Calibri" panose="020F0502020204030204" pitchFamily="34" charset="0"/>
                <a:ea typeface="Calibri" panose="020F0502020204030204" pitchFamily="34" charset="0"/>
                <a:cs typeface="Times New Roman" panose="02020603050405020304" pitchFamily="18" charset="0"/>
              </a:rPr>
              <a:t>.</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1694700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Reflections and take-homes [part 2]</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 few additional take-home messages we want to emphasise:</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‘What happened to you?’ not ‘What’s wrong with you?’ – be curious about what might be going on under the surface. What skills might this child be missing? What do they need more help with?</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Strategies that work for traumatised kids work for all kids – don’t be afraid to use your knowledge and skills across a range of situations, and to share what you know.</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No one gets it right all the time, so go easy on yourself! There are always going to be limits to what you can do in certain situations, depending on the tools and support you have available to you. Just do the best you can, but you would be surprised how far your best can take you.</a:t>
            </a:r>
          </a:p>
          <a:p>
            <a:pPr marL="330727" indent="-330727">
              <a:lnSpc>
                <a:spcPct val="115000"/>
              </a:lnSpc>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Celebrate the little wins – change happens slowly, but if you look out for it, you may notice all sorts of incremental progress.</a:t>
            </a:r>
          </a:p>
          <a:p>
            <a:pPr marL="330727" indent="-330727">
              <a:lnSpc>
                <a:spcPct val="115000"/>
              </a:lnSpc>
              <a:spcAft>
                <a:spcPts val="965"/>
              </a:spcAft>
              <a:buFont typeface="Symbol" panose="05050102010706020507" pitchFamily="18" charset="2"/>
              <a:buChar char=""/>
            </a:pPr>
            <a:r>
              <a:rPr lang="en-AU" sz="1200" dirty="0">
                <a:latin typeface="Calibri" panose="020F0502020204030204" pitchFamily="34" charset="0"/>
                <a:ea typeface="Calibri" panose="020F0502020204030204" pitchFamily="34" charset="0"/>
                <a:cs typeface="Times New Roman" panose="02020603050405020304" pitchFamily="18" charset="0"/>
              </a:rPr>
              <a:t>Remember your role – which basically is to say, it’s not your job to fix everything, but you can play a really important role in creating conditions in your sport environment where kids can heal and grow. </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Finally, don’t underestimate the impact that you can have as a coach, facilitator, support person, etc.</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Sport contains so many opportunities to help children and young people build resilience and relationships with others that can help them to recover from and work through the effects of the trauma they have experienced. Simply by taking the time to understanding a little bit about trauma and what it can means for a child or young person, you can make a huge difference.</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If you can take even just a couple of strategies or learnings with you and incorporate them into your toolkit, you may make it just that little bit easier for a child or young person to get involved, stay involved, and to heal and grow through sport.</a:t>
            </a:r>
          </a:p>
          <a:p>
            <a:endParaRPr lang="en-AU" dirty="0"/>
          </a:p>
        </p:txBody>
      </p:sp>
      <p:sp>
        <p:nvSpPr>
          <p:cNvPr id="4" name="Slide Number Placeholder 3"/>
          <p:cNvSpPr>
            <a:spLocks noGrp="1"/>
          </p:cNvSpPr>
          <p:nvPr>
            <p:ph type="sldNum" sz="quarter" idx="5"/>
          </p:nvPr>
        </p:nvSpPr>
        <p:spPr/>
        <p:txBody>
          <a:bodyPr/>
          <a:lstStyle/>
          <a:p>
            <a:fld id="{036B6C18-246B-4A47-8A8A-E54E792B0035}" type="slidenum">
              <a:rPr lang="en-AU" smtClean="0"/>
              <a:t>41</a:t>
            </a:fld>
            <a:endParaRPr lang="en-AU"/>
          </a:p>
        </p:txBody>
      </p:sp>
    </p:spTree>
    <p:extLst>
      <p:ext uri="{BB962C8B-B14F-4D97-AF65-F5344CB8AC3E}">
        <p14:creationId xmlns:p14="http://schemas.microsoft.com/office/powerpoint/2010/main" val="799694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46362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latin typeface="Calibri" panose="020F0502020204030204" pitchFamily="34" charset="0"/>
                <a:ea typeface="MS Mincho" panose="02020609040205080304" pitchFamily="49" charset="-128"/>
                <a:cs typeface="Times New Roman" panose="02020603050405020304" pitchFamily="18" charset="0"/>
              </a:rPr>
              <a:t>Becoming ‘trauma informed’</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The aim of today is to provide you with information about the impacts of childhood trauma and equip you with some trauma-informed strategies that can be used across a range of sport and recreation settings.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In Australia, millions of people of all ages are affected by or have experienced trauma. This includes a significant number of children and young people. For those of you who currently coach or interact with kids in your clubs and organisations, it is possible that </a:t>
            </a:r>
            <a:r>
              <a:rPr lang="en-AU" sz="1200" b="1" dirty="0">
                <a:latin typeface="Calibri" panose="020F0502020204030204" pitchFamily="34" charset="0"/>
                <a:ea typeface="Calibri" panose="020F0502020204030204" pitchFamily="34" charset="0"/>
                <a:cs typeface="Times New Roman" panose="02020603050405020304" pitchFamily="18" charset="0"/>
              </a:rPr>
              <a:t>you may have already coached children and young people who have experienced trauma </a:t>
            </a:r>
            <a:r>
              <a:rPr lang="en-AU" sz="1200" dirty="0">
                <a:latin typeface="Calibri" panose="020F0502020204030204" pitchFamily="34" charset="0"/>
                <a:ea typeface="Calibri" panose="020F0502020204030204" pitchFamily="34" charset="0"/>
                <a:cs typeface="Times New Roman" panose="02020603050405020304" pitchFamily="18" charset="0"/>
              </a:rPr>
              <a:t>and early life adversity, maybe without realising. So, it is always a possibility that someone you encounter may have experienced trauma, and this may not always be obvious to you.</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We also know that experiencing trauma particularly at a young age can have all sorts of impacts, and this can mean kids may need more support in a whole range of environments, including participating in organised sport and recreation activities. One of the most important things we can do to help children with impacts from trauma is ensure our sport and recreation environments are really safe and supportive, and the key to achieving this is to work with the people who are the backbone of these sport and recreation organisations to help them become ‘trauma informed’.</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The good news is that </a:t>
            </a:r>
            <a:r>
              <a:rPr lang="en-AU" sz="1200" b="1" dirty="0">
                <a:latin typeface="Calibri" panose="020F0502020204030204" pitchFamily="34" charset="0"/>
                <a:ea typeface="Calibri" panose="020F0502020204030204" pitchFamily="34" charset="0"/>
                <a:cs typeface="Times New Roman" panose="02020603050405020304" pitchFamily="18" charset="0"/>
              </a:rPr>
              <a:t>becoming trauma-informed is very achievable</a:t>
            </a:r>
            <a:r>
              <a:rPr lang="en-AU" sz="1200" dirty="0">
                <a:latin typeface="Calibri" panose="020F0502020204030204" pitchFamily="34" charset="0"/>
                <a:ea typeface="Calibri" panose="020F0502020204030204" pitchFamily="34" charset="0"/>
                <a:cs typeface="Times New Roman" panose="02020603050405020304" pitchFamily="18" charset="0"/>
              </a:rPr>
              <a:t> and does not require a significant investment of your time and effort. We are not talking about becoming an expert in trauma, or developing a specialist set of competencies and qualifications. Being trauma-informed is as simple as having a basic understanding of what trauma is and how it can look and feel for people, being aware of the possibility of trauma as a factor in the lives of people you encounter, and accordingly taking that awareness and understanding into your day-to-day interactions.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A trauma-informed approach, at its most basic, is one that appreciates that everyone is shaped by their experiences. It’s an attitude shift – when you enter interactions, you ask yourself:</a:t>
            </a:r>
            <a:r>
              <a:rPr lang="en-AU" sz="1200" b="1" dirty="0">
                <a:latin typeface="Calibri" panose="020F0502020204030204" pitchFamily="34" charset="0"/>
                <a:ea typeface="Calibri" panose="020F0502020204030204" pitchFamily="34" charset="0"/>
                <a:cs typeface="Times New Roman" panose="02020603050405020304" pitchFamily="18" charset="0"/>
              </a:rPr>
              <a:t> ‘What’s happened to you?’ instead of ‘What’s wrong with you?’</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When you think about it, this is how we would all ideally like to be treated: with compassion and curiosity, instead of judgement, especially if we are having a rough time. So, if you’re thinking, ‘Well, of course that’s how I already try to treat people’, that’s great because it means that you are already well on your way. A trauma-informed approach can just be an </a:t>
            </a:r>
            <a:r>
              <a:rPr lang="en-AU" sz="1200" b="1" dirty="0">
                <a:latin typeface="Calibri" panose="020F0502020204030204" pitchFamily="34" charset="0"/>
                <a:ea typeface="Calibri" panose="020F0502020204030204" pitchFamily="34" charset="0"/>
                <a:cs typeface="Times New Roman" panose="02020603050405020304" pitchFamily="18" charset="0"/>
              </a:rPr>
              <a:t>extension of how you already communicate</a:t>
            </a:r>
            <a:r>
              <a:rPr lang="en-AU" sz="1200" dirty="0">
                <a:latin typeface="Calibri" panose="020F0502020204030204" pitchFamily="34" charset="0"/>
                <a:ea typeface="Calibri" panose="020F0502020204030204" pitchFamily="34" charset="0"/>
                <a:cs typeface="Times New Roman" panose="02020603050405020304" pitchFamily="18" charset="0"/>
              </a:rPr>
              <a:t>, and is something you can do every day, even outside of the coaching environment.</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We lose nothing by erring on the side of being trauma informed, and in fact we make it more likely that our interactions will be positive ones. For sport and recreation coaches specifically, understanding the impacts of trauma and being able to implement a few </a:t>
            </a:r>
            <a:r>
              <a:rPr lang="en-AU" sz="1200" b="1" dirty="0">
                <a:latin typeface="Calibri" panose="020F0502020204030204" pitchFamily="34" charset="0"/>
                <a:ea typeface="Calibri" panose="020F0502020204030204" pitchFamily="34" charset="0"/>
                <a:cs typeface="Times New Roman" panose="02020603050405020304" pitchFamily="18" charset="0"/>
              </a:rPr>
              <a:t>trauma-informed skills and strategies will make your sessions more successful</a:t>
            </a:r>
            <a:r>
              <a:rPr lang="en-AU" sz="1200" dirty="0">
                <a:latin typeface="Calibri" panose="020F0502020204030204" pitchFamily="34" charset="0"/>
                <a:ea typeface="Calibri" panose="020F0502020204030204" pitchFamily="34" charset="0"/>
                <a:cs typeface="Times New Roman" panose="02020603050405020304" pitchFamily="18" charset="0"/>
              </a:rPr>
              <a:t> across the board. This is because trauma-informed skills and strategies focus on helping children feel calm and settled, and supported to take on new challenges. Children with more severe impacts from trauma will need you to use a trauma-informed approach, but ultimately, </a:t>
            </a:r>
            <a:r>
              <a:rPr lang="en-AU" sz="1200" b="1" dirty="0">
                <a:latin typeface="Calibri" panose="020F0502020204030204" pitchFamily="34" charset="0"/>
                <a:ea typeface="Calibri" panose="020F0502020204030204" pitchFamily="34" charset="0"/>
                <a:cs typeface="Times New Roman" panose="02020603050405020304" pitchFamily="18" charset="0"/>
              </a:rPr>
              <a:t>strategies that work for traumatised kids work for everyone</a:t>
            </a:r>
            <a:r>
              <a:rPr lang="en-AU" sz="1200" dirty="0">
                <a:latin typeface="Calibri" panose="020F0502020204030204" pitchFamily="34" charset="0"/>
                <a:ea typeface="Calibri" panose="020F0502020204030204" pitchFamily="34" charset="0"/>
                <a:cs typeface="Times New Roman" panose="02020603050405020304" pitchFamily="18" charset="0"/>
              </a:rPr>
              <a:t>.</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93633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Session overview</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Before we get to the strategies, it’s important to understand a few essential functions of the human brain and how the brain develops when we are young. From there, we can explore what happens to the brain and development when a child is exposed to trauma, and how those impacts look and feel for children when they are trying to do everyday activities like participate in sport and recreation activities.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The reason for this is so that we can </a:t>
            </a:r>
            <a:r>
              <a:rPr lang="en-AU" sz="1200" b="1" dirty="0">
                <a:latin typeface="Calibri" panose="020F0502020204030204" pitchFamily="34" charset="0"/>
                <a:ea typeface="Calibri" panose="020F0502020204030204" pitchFamily="34" charset="0"/>
                <a:cs typeface="Times New Roman" panose="02020603050405020304" pitchFamily="18" charset="0"/>
              </a:rPr>
              <a:t>build the foundations</a:t>
            </a:r>
            <a:r>
              <a:rPr lang="en-AU" sz="1200" dirty="0">
                <a:latin typeface="Calibri" panose="020F0502020204030204" pitchFamily="34" charset="0"/>
                <a:ea typeface="Calibri" panose="020F0502020204030204" pitchFamily="34" charset="0"/>
                <a:cs typeface="Times New Roman" panose="02020603050405020304" pitchFamily="18" charset="0"/>
              </a:rPr>
              <a:t> of your knowledge first, which will inform the how and the ‘why’ for the practical tools and strategies presented in part 5. With this foundational knowledge, you can use strategies flexibly when you are planning and leading your sessions, and adapt them as you need to suit certain situations or certain young people you may be working with.</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887696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454025"/>
            <a:ext cx="4954588" cy="2787650"/>
          </a:xfrm>
        </p:spPr>
      </p:sp>
      <p:sp>
        <p:nvSpPr>
          <p:cNvPr id="3" name="Notes Placeholder 2"/>
          <p:cNvSpPr>
            <a:spLocks noGrp="1"/>
          </p:cNvSpPr>
          <p:nvPr>
            <p:ph type="body" idx="1"/>
          </p:nvPr>
        </p:nvSpPr>
        <p:spPr>
          <a:xfrm>
            <a:off x="117726" y="3477501"/>
            <a:ext cx="6489311" cy="3345071"/>
          </a:xfrm>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Introductory slide</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To begin to understand trauma, we first need to understand a few essential functions of the human brain, and how these develop from the time we are born to when we become adults.</a:t>
            </a:r>
          </a:p>
          <a:p>
            <a:pPr>
              <a:lnSpc>
                <a:spcPct val="115000"/>
              </a:lnSpc>
              <a:spcAft>
                <a:spcPts val="1000"/>
              </a:spcAft>
            </a:pPr>
            <a:endParaRPr lang="en-A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946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latin typeface="Calibri" panose="020F0502020204030204" pitchFamily="34" charset="0"/>
                <a:ea typeface="MS Mincho" panose="02020609040205080304" pitchFamily="49" charset="-128"/>
                <a:cs typeface="Times New Roman" panose="02020603050405020304" pitchFamily="18" charset="0"/>
              </a:rPr>
              <a:t>Areas of the brain</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The brain is a very complex organ and is also arguably our most important organ, because of how many things it controls.</a:t>
            </a:r>
          </a:p>
          <a:p>
            <a:pPr>
              <a:lnSpc>
                <a:spcPct val="115000"/>
              </a:lnSpc>
              <a:spcAft>
                <a:spcPts val="965"/>
              </a:spcAft>
            </a:pPr>
            <a:r>
              <a:rPr lang="en-AU" sz="1100" dirty="0">
                <a:latin typeface="Calibri" panose="020F0502020204030204" pitchFamily="34" charset="0"/>
                <a:ea typeface="Calibri" panose="020F0502020204030204" pitchFamily="34" charset="0"/>
                <a:cs typeface="Times New Roman" panose="02020603050405020304" pitchFamily="18" charset="0"/>
              </a:rPr>
              <a:t>For the purpose of this training, we just need to know about three main areas of the brain and their functions. These are:</a:t>
            </a:r>
          </a:p>
          <a:p>
            <a:pPr marL="330727" indent="-330727">
              <a:lnSpc>
                <a:spcPct val="115000"/>
              </a:lnSpc>
              <a:buFont typeface="Symbol" panose="05050102010706020507" pitchFamily="18" charset="2"/>
              <a:buChar char=""/>
            </a:pPr>
            <a:r>
              <a:rPr lang="en-AU" sz="1100" b="1" dirty="0">
                <a:latin typeface="Calibri" panose="020F0502020204030204" pitchFamily="34" charset="0"/>
                <a:ea typeface="Calibri" panose="020F0502020204030204" pitchFamily="34" charset="0"/>
                <a:cs typeface="Times New Roman" panose="02020603050405020304" pitchFamily="18" charset="0"/>
              </a:rPr>
              <a:t>Brain stem </a:t>
            </a:r>
            <a:r>
              <a:rPr lang="en-AU" sz="1100" dirty="0">
                <a:latin typeface="Calibri" panose="020F0502020204030204" pitchFamily="34" charset="0"/>
                <a:ea typeface="Calibri" panose="020F0502020204030204" pitchFamily="34" charset="0"/>
                <a:cs typeface="Times New Roman" panose="02020603050405020304" pitchFamily="18" charset="0"/>
              </a:rPr>
              <a:t>(body centre) – responsible for keeping us alive.</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Functions include breathing, heart-rate, temperature regulation.</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The brain stem is already fully developed by the time we are born.</a:t>
            </a:r>
          </a:p>
          <a:p>
            <a:pPr marL="440969" lvl="1">
              <a:lnSpc>
                <a:spcPct val="115000"/>
              </a:lnSpc>
            </a:pP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100" b="1" dirty="0">
                <a:latin typeface="Calibri" panose="020F0502020204030204" pitchFamily="34" charset="0"/>
                <a:ea typeface="Calibri" panose="020F0502020204030204" pitchFamily="34" charset="0"/>
                <a:cs typeface="Times New Roman" panose="02020603050405020304" pitchFamily="18" charset="0"/>
              </a:rPr>
              <a:t>Mid-brain </a:t>
            </a:r>
            <a:r>
              <a:rPr lang="en-AU" sz="1100" dirty="0">
                <a:latin typeface="Calibri" panose="020F0502020204030204" pitchFamily="34" charset="0"/>
                <a:ea typeface="Calibri" panose="020F0502020204030204" pitchFamily="34" charset="0"/>
                <a:cs typeface="Times New Roman" panose="02020603050405020304" pitchFamily="18" charset="0"/>
              </a:rPr>
              <a:t>(emotion and movement centre) – responsible for helping us act and feel.</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Functions include</a:t>
            </a:r>
            <a:r>
              <a:rPr lang="en-AU" sz="1100" b="1" dirty="0">
                <a:latin typeface="Calibri" panose="020F0502020204030204" pitchFamily="34" charset="0"/>
                <a:ea typeface="Calibri" panose="020F0502020204030204" pitchFamily="34" charset="0"/>
                <a:cs typeface="Times New Roman" panose="02020603050405020304" pitchFamily="18" charset="0"/>
              </a:rPr>
              <a:t> </a:t>
            </a:r>
            <a:r>
              <a:rPr lang="en-AU" sz="1100" dirty="0">
                <a:latin typeface="Calibri" panose="020F0502020204030204" pitchFamily="34" charset="0"/>
                <a:ea typeface="Calibri" panose="020F0502020204030204" pitchFamily="34" charset="0"/>
                <a:cs typeface="Times New Roman" panose="02020603050405020304" pitchFamily="18" charset="0"/>
              </a:rPr>
              <a:t>balance and coordination, voluntary movement, play, emotional reactions, bonding and relating to other people.</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The mid-brain is developing fastest between the age of 6 months to four years.</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During this time, very young children acquire a range of new movement skills like crawling, walking, climbing, kicking and throwing.</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The emotional centre of the brain pretty much rules the lives of children during this period of life, which explains the bursts of emotional behaviour and tantrums.</a:t>
            </a:r>
          </a:p>
          <a:p>
            <a:pPr marL="440969" lvl="1">
              <a:lnSpc>
                <a:spcPct val="115000"/>
              </a:lnSpc>
            </a:pP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330727" indent="-330727">
              <a:lnSpc>
                <a:spcPct val="115000"/>
              </a:lnSpc>
              <a:buFont typeface="Symbol" panose="05050102010706020507" pitchFamily="18" charset="2"/>
              <a:buChar char=""/>
            </a:pPr>
            <a:r>
              <a:rPr lang="en-AU" sz="1100" b="1" dirty="0">
                <a:latin typeface="Calibri" panose="020F0502020204030204" pitchFamily="34" charset="0"/>
                <a:ea typeface="Calibri" panose="020F0502020204030204" pitchFamily="34" charset="0"/>
                <a:cs typeface="Times New Roman" panose="02020603050405020304" pitchFamily="18" charset="0"/>
              </a:rPr>
              <a:t>Cortex</a:t>
            </a:r>
            <a:r>
              <a:rPr lang="en-AU" sz="1100" dirty="0">
                <a:latin typeface="Calibri" panose="020F0502020204030204" pitchFamily="34" charset="0"/>
                <a:ea typeface="Calibri" panose="020F0502020204030204" pitchFamily="34" charset="0"/>
                <a:cs typeface="Times New Roman" panose="02020603050405020304" pitchFamily="18" charset="0"/>
              </a:rPr>
              <a:t> (thinking centre)</a:t>
            </a:r>
            <a:r>
              <a:rPr lang="en-AU" sz="1100" b="1" dirty="0">
                <a:latin typeface="Calibri" panose="020F0502020204030204" pitchFamily="34" charset="0"/>
                <a:ea typeface="Calibri" panose="020F0502020204030204" pitchFamily="34" charset="0"/>
                <a:cs typeface="Times New Roman" panose="02020603050405020304" pitchFamily="18" charset="0"/>
              </a:rPr>
              <a:t> </a:t>
            </a:r>
            <a:r>
              <a:rPr lang="en-AU" sz="1100" dirty="0">
                <a:latin typeface="Calibri" panose="020F0502020204030204" pitchFamily="34" charset="0"/>
                <a:ea typeface="Calibri" panose="020F0502020204030204" pitchFamily="34" charset="0"/>
                <a:cs typeface="Times New Roman" panose="02020603050405020304" pitchFamily="18" charset="0"/>
              </a:rPr>
              <a:t>– responsible for thinking.</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Functions include problem solving, learning, reasoning, planning, cause and effect, creativity and language.</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Young children feel and act at the same time – they don’t have a chance to think first. The thinking centre needs to mature a bit more before they can start to constrain their emotion-driven behaviours.</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The cortex also helps us to regulate and make sense of all the other input we receive – what we hear, smell, feel, etc.</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The cortex is developing really fast from about the age of three years, and as we enter primary school is bringing all sorts of new skills online.</a:t>
            </a:r>
          </a:p>
          <a:p>
            <a:pPr marL="716575" lvl="1" indent="-275606">
              <a:lnSpc>
                <a:spcPct val="115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Kids are like sponges during these years. Their brains are biologically primed for learning, and are hugely shaped by the people and experiences they are exposed to – for better or worse.</a:t>
            </a:r>
          </a:p>
          <a:p>
            <a:pPr marL="716575" lvl="1" indent="-275606">
              <a:lnSpc>
                <a:spcPct val="115000"/>
              </a:lnSpc>
              <a:spcAft>
                <a:spcPts val="965"/>
              </a:spcAft>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Our cortex continues developing all through adolescence, and in fact there are certain parts of our pre-frontal cortex that don’t completely finish developing until our mid-20s.</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690590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5564">
              <a:spcBef>
                <a:spcPts val="579"/>
              </a:spcBef>
              <a:spcAft>
                <a:spcPts val="579"/>
              </a:spcAft>
              <a:tabLst>
                <a:tab pos="260907" algn="l"/>
              </a:tabLst>
            </a:pPr>
            <a:r>
              <a:rPr lang="en-AU" b="1" dirty="0">
                <a:solidFill>
                  <a:srgbClr val="262626"/>
                </a:solidFill>
                <a:effectLst/>
                <a:latin typeface="Calibri" panose="020F0502020204030204" pitchFamily="34" charset="0"/>
                <a:ea typeface="MS Mincho" panose="02020609040205080304" pitchFamily="49" charset="-128"/>
                <a:cs typeface="Times New Roman" panose="02020603050405020304" pitchFamily="18" charset="0"/>
              </a:rPr>
              <a:t>The brain in action (1)</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Our brains develop from the bottom-up or the inside out, and as we grow, the part of our brain that is primarily in control and driving our behaviour changes. By the time we are adolescents, the thinking centre is usually firmly behind the wheel, with the other two areas working away in the background playing their respective parts.</a:t>
            </a:r>
          </a:p>
          <a:p>
            <a:pPr>
              <a:lnSpc>
                <a:spcPct val="115000"/>
              </a:lnSpc>
              <a:spcAft>
                <a:spcPts val="965"/>
              </a:spcAft>
            </a:pPr>
            <a:r>
              <a:rPr lang="en-AU" sz="1200" dirty="0">
                <a:latin typeface="Calibri" panose="020F0502020204030204" pitchFamily="34" charset="0"/>
                <a:ea typeface="Calibri" panose="020F0502020204030204" pitchFamily="34" charset="0"/>
                <a:cs typeface="Times New Roman" panose="02020603050405020304" pitchFamily="18" charset="0"/>
              </a:rPr>
              <a:t>When we are feeling calm, our thinking centre (represented as the top section of the pyramid) is in control. In this regulated state, we can problem solve, learn, and communicate and receive complex ideas. Hopefully, we would have our thinking brains switched on when we are in a huddle, getting coached, learning a new skill or drill, etc.</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64060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00101"/>
            <a:ext cx="7772400" cy="707886"/>
          </a:xfrm>
          <a:prstGeom prst="rect">
            <a:avLst/>
          </a:prstGeom>
        </p:spPr>
        <p:txBody>
          <a:bodyPr/>
          <a:lstStyle>
            <a:lvl1pPr algn="l">
              <a:defRPr sz="4000">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36E0695E-8FE6-9854-167C-7084676F342A}"/>
              </a:ext>
            </a:extLst>
          </p:cNvPr>
          <p:cNvSpPr>
            <a:spLocks noGrp="1"/>
          </p:cNvSpPr>
          <p:nvPr>
            <p:ph idx="1"/>
          </p:nvPr>
        </p:nvSpPr>
        <p:spPr>
          <a:xfrm>
            <a:off x="685800" y="1790700"/>
            <a:ext cx="7772400" cy="7467600"/>
          </a:xfrm>
          <a:prstGeom prst="rect">
            <a:avLst/>
          </a:prstGeom>
        </p:spPr>
        <p:txBody>
          <a:bodyPr/>
          <a:lstStyle>
            <a:lvl1pPr marL="0" indent="0">
              <a:lnSpc>
                <a:spcPct val="120000"/>
              </a:lnSpc>
              <a:spcBef>
                <a:spcPts val="600"/>
              </a:spcBef>
              <a:spcAft>
                <a:spcPts val="1200"/>
              </a:spcAft>
              <a:buNone/>
              <a:defRPr sz="2800">
                <a:latin typeface="Poppins" panose="00000500000000000000" pitchFamily="2" charset="0"/>
                <a:cs typeface="Poppins" panose="00000500000000000000" pitchFamily="2" charset="0"/>
              </a:defRPr>
            </a:lvl1pPr>
            <a:lvl2pPr>
              <a:defRPr>
                <a:latin typeface="Poppins" panose="00000500000000000000" pitchFamily="2" charset="0"/>
                <a:cs typeface="Poppins" panose="00000500000000000000" pitchFamily="2" charset="0"/>
              </a:defRPr>
            </a:lvl2pPr>
            <a:lvl3pPr>
              <a:defRPr>
                <a:latin typeface="Poppins" panose="00000500000000000000" pitchFamily="2" charset="0"/>
                <a:cs typeface="Poppins" panose="00000500000000000000" pitchFamily="2" charset="0"/>
              </a:defRPr>
            </a:lvl3pPr>
            <a:lvl4pPr>
              <a:defRPr>
                <a:latin typeface="Poppins" panose="00000500000000000000" pitchFamily="2" charset="0"/>
                <a:cs typeface="Poppins" panose="00000500000000000000" pitchFamily="2" charset="0"/>
              </a:defRPr>
            </a:lvl4pPr>
            <a:lvl5pPr>
              <a:defRPr>
                <a:latin typeface="Poppins" panose="00000500000000000000" pitchFamily="2" charset="0"/>
                <a:cs typeface="Poppins" panose="00000500000000000000" pitchFamily="2" charset="0"/>
              </a:defRPr>
            </a:lvl5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0581DA-F7A2-5DA4-363B-E4CDAFD1298E}"/>
              </a:ext>
            </a:extLst>
          </p:cNvPr>
          <p:cNvSpPr>
            <a:spLocks noGrp="1"/>
          </p:cNvSpPr>
          <p:nvPr>
            <p:ph type="ctrTitle"/>
          </p:nvPr>
        </p:nvSpPr>
        <p:spPr>
          <a:xfrm>
            <a:off x="685800" y="800101"/>
            <a:ext cx="7772400" cy="707886"/>
          </a:xfrm>
          <a:prstGeom prst="rect">
            <a:avLst/>
          </a:prstGeom>
        </p:spPr>
        <p:txBody>
          <a:bodyPr/>
          <a:lstStyle>
            <a:lvl1pPr algn="l">
              <a:defRPr sz="4000">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BDB1E76C-FBF1-42DB-E3EF-6A3928CEE3FF}"/>
              </a:ext>
            </a:extLst>
          </p:cNvPr>
          <p:cNvSpPr>
            <a:spLocks noGrp="1"/>
          </p:cNvSpPr>
          <p:nvPr>
            <p:ph idx="1"/>
          </p:nvPr>
        </p:nvSpPr>
        <p:spPr>
          <a:xfrm>
            <a:off x="685800" y="1790700"/>
            <a:ext cx="7772400" cy="7467600"/>
          </a:xfrm>
          <a:prstGeom prst="rect">
            <a:avLst/>
          </a:prstGeom>
        </p:spPr>
        <p:txBody>
          <a:bodyPr/>
          <a:lstStyle>
            <a:lvl1pPr marL="0" indent="0">
              <a:lnSpc>
                <a:spcPct val="120000"/>
              </a:lnSpc>
              <a:spcBef>
                <a:spcPts val="600"/>
              </a:spcBef>
              <a:spcAft>
                <a:spcPts val="1200"/>
              </a:spcAft>
              <a:buNone/>
              <a:defRPr sz="2800">
                <a:latin typeface="Poppins" panose="00000500000000000000" pitchFamily="2" charset="0"/>
                <a:cs typeface="Poppins" panose="00000500000000000000" pitchFamily="2" charset="0"/>
              </a:defRPr>
            </a:lvl1pPr>
            <a:lvl2pPr>
              <a:defRPr>
                <a:latin typeface="Poppins" panose="00000500000000000000" pitchFamily="2" charset="0"/>
                <a:cs typeface="Poppins" panose="00000500000000000000" pitchFamily="2" charset="0"/>
              </a:defRPr>
            </a:lvl2pPr>
            <a:lvl3pPr>
              <a:defRPr>
                <a:latin typeface="Poppins" panose="00000500000000000000" pitchFamily="2" charset="0"/>
                <a:cs typeface="Poppins" panose="00000500000000000000" pitchFamily="2" charset="0"/>
              </a:defRPr>
            </a:lvl3pPr>
            <a:lvl4pPr>
              <a:defRPr>
                <a:latin typeface="Poppins" panose="00000500000000000000" pitchFamily="2" charset="0"/>
                <a:cs typeface="Poppins" panose="00000500000000000000" pitchFamily="2" charset="0"/>
              </a:defRPr>
            </a:lvl4pPr>
            <a:lvl5pPr>
              <a:defRPr>
                <a:latin typeface="Poppins" panose="00000500000000000000" pitchFamily="2" charset="0"/>
                <a:cs typeface="Poppins" panose="00000500000000000000" pitchFamily="2" charset="0"/>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97C1A0A2-B84D-744C-0D79-23FB37A5E7E9}"/>
              </a:ext>
            </a:extLst>
          </p:cNvPr>
          <p:cNvSpPr>
            <a:spLocks noGrp="1"/>
          </p:cNvSpPr>
          <p:nvPr>
            <p:ph idx="10"/>
          </p:nvPr>
        </p:nvSpPr>
        <p:spPr>
          <a:xfrm>
            <a:off x="9829802" y="1790700"/>
            <a:ext cx="7772400" cy="7467600"/>
          </a:xfrm>
          <a:prstGeom prst="rect">
            <a:avLst/>
          </a:prstGeom>
        </p:spPr>
        <p:txBody>
          <a:bodyPr/>
          <a:lstStyle>
            <a:lvl1pPr marL="0" indent="0">
              <a:lnSpc>
                <a:spcPct val="120000"/>
              </a:lnSpc>
              <a:spcBef>
                <a:spcPts val="600"/>
              </a:spcBef>
              <a:spcAft>
                <a:spcPts val="1200"/>
              </a:spcAft>
              <a:buNone/>
              <a:defRPr sz="2800">
                <a:latin typeface="Poppins" panose="00000500000000000000" pitchFamily="2" charset="0"/>
                <a:cs typeface="Poppins" panose="00000500000000000000" pitchFamily="2" charset="0"/>
              </a:defRPr>
            </a:lvl1pPr>
            <a:lvl2pPr>
              <a:defRPr>
                <a:latin typeface="Poppins" panose="00000500000000000000" pitchFamily="2" charset="0"/>
                <a:cs typeface="Poppins" panose="00000500000000000000" pitchFamily="2" charset="0"/>
              </a:defRPr>
            </a:lvl2pPr>
            <a:lvl3pPr>
              <a:defRPr>
                <a:latin typeface="Poppins" panose="00000500000000000000" pitchFamily="2" charset="0"/>
                <a:cs typeface="Poppins" panose="00000500000000000000" pitchFamily="2" charset="0"/>
              </a:defRPr>
            </a:lvl3pPr>
            <a:lvl4pPr>
              <a:defRPr>
                <a:latin typeface="Poppins" panose="00000500000000000000" pitchFamily="2" charset="0"/>
                <a:cs typeface="Poppins" panose="00000500000000000000" pitchFamily="2" charset="0"/>
              </a:defRPr>
            </a:lvl4pPr>
            <a:lvl5pPr>
              <a:defRPr>
                <a:latin typeface="Poppins" panose="00000500000000000000" pitchFamily="2" charset="0"/>
                <a:cs typeface="Poppins" panose="00000500000000000000" pitchFamily="2" charset="0"/>
              </a:defRPr>
            </a:lvl5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388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EE8E-5B7B-587E-D7F4-A20B7148A0D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FD62D71-5ECB-731F-5ECE-B8ECA854586D}"/>
              </a:ext>
            </a:extLst>
          </p:cNvPr>
          <p:cNvSpPr>
            <a:spLocks noGrp="1"/>
          </p:cNvSpPr>
          <p:nvPr>
            <p:ph type="dt" sz="half" idx="10"/>
          </p:nvPr>
        </p:nvSpPr>
        <p:spPr/>
        <p:txBody>
          <a:bodyPr/>
          <a:lstStyle/>
          <a:p>
            <a:fld id="{55D51E63-5209-4163-9C58-36606D0BB7D9}" type="datetimeFigureOut">
              <a:rPr lang="en-AU" smtClean="0"/>
              <a:t>4/12/2025</a:t>
            </a:fld>
            <a:endParaRPr lang="en-AU"/>
          </a:p>
        </p:txBody>
      </p:sp>
      <p:sp>
        <p:nvSpPr>
          <p:cNvPr id="4" name="Footer Placeholder 3">
            <a:extLst>
              <a:ext uri="{FF2B5EF4-FFF2-40B4-BE49-F238E27FC236}">
                <a16:creationId xmlns:a16="http://schemas.microsoft.com/office/drawing/2014/main" id="{91BDBF90-3125-75A7-A2EF-9E44AEF8714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31C9A18-842F-9EB5-0F3C-A9DB0975B933}"/>
              </a:ext>
            </a:extLst>
          </p:cNvPr>
          <p:cNvSpPr>
            <a:spLocks noGrp="1"/>
          </p:cNvSpPr>
          <p:nvPr>
            <p:ph type="sldNum" sz="quarter" idx="12"/>
          </p:nvPr>
        </p:nvSpPr>
        <p:spPr/>
        <p:txBody>
          <a:bodyPr/>
          <a:lstStyle/>
          <a:p>
            <a:fld id="{EE4B528A-6531-4001-9FFE-B913C6867CDC}" type="slidenum">
              <a:rPr lang="en-AU" smtClean="0"/>
              <a:t>‹#›</a:t>
            </a:fld>
            <a:endParaRPr lang="en-AU"/>
          </a:p>
        </p:txBody>
      </p:sp>
    </p:spTree>
    <p:extLst>
      <p:ext uri="{BB962C8B-B14F-4D97-AF65-F5344CB8AC3E}">
        <p14:creationId xmlns:p14="http://schemas.microsoft.com/office/powerpoint/2010/main" val="2011803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537A-68D5-56D8-C437-C4EAABF0CE1F}"/>
              </a:ext>
            </a:extLst>
          </p:cNvPr>
          <p:cNvSpPr>
            <a:spLocks noGrp="1"/>
          </p:cNvSpPr>
          <p:nvPr>
            <p:ph type="ctrTitle"/>
          </p:nvPr>
        </p:nvSpPr>
        <p:spPr>
          <a:xfrm>
            <a:off x="685800" y="800101"/>
            <a:ext cx="7772400" cy="707886"/>
          </a:xfrm>
          <a:prstGeom prst="rect">
            <a:avLst/>
          </a:prstGeom>
        </p:spPr>
        <p:txBody>
          <a:bodyPr/>
          <a:lstStyle>
            <a:lvl1pPr algn="l">
              <a:defRPr sz="4000">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4D32CE4-AED0-2F70-6BA0-D4631DF7261C}"/>
              </a:ext>
            </a:extLst>
          </p:cNvPr>
          <p:cNvSpPr>
            <a:spLocks noGrp="1"/>
          </p:cNvSpPr>
          <p:nvPr>
            <p:ph idx="1"/>
          </p:nvPr>
        </p:nvSpPr>
        <p:spPr>
          <a:xfrm>
            <a:off x="685800" y="1790700"/>
            <a:ext cx="7772400" cy="7467600"/>
          </a:xfrm>
          <a:prstGeom prst="rect">
            <a:avLst/>
          </a:prstGeom>
        </p:spPr>
        <p:txBody>
          <a:bodyPr/>
          <a:lstStyle>
            <a:lvl1pPr marL="0" indent="0">
              <a:lnSpc>
                <a:spcPct val="120000"/>
              </a:lnSpc>
              <a:spcBef>
                <a:spcPts val="600"/>
              </a:spcBef>
              <a:spcAft>
                <a:spcPts val="1200"/>
              </a:spcAft>
              <a:buNone/>
              <a:defRPr sz="2800">
                <a:latin typeface="Poppins" panose="00000500000000000000" pitchFamily="2" charset="0"/>
                <a:cs typeface="Poppins" panose="00000500000000000000" pitchFamily="2" charset="0"/>
              </a:defRPr>
            </a:lvl1pPr>
            <a:lvl2pPr>
              <a:defRPr>
                <a:latin typeface="Poppins" panose="00000500000000000000" pitchFamily="2" charset="0"/>
                <a:cs typeface="Poppins" panose="00000500000000000000" pitchFamily="2" charset="0"/>
              </a:defRPr>
            </a:lvl2pPr>
            <a:lvl3pPr>
              <a:defRPr>
                <a:latin typeface="Poppins" panose="00000500000000000000" pitchFamily="2" charset="0"/>
                <a:cs typeface="Poppins" panose="00000500000000000000" pitchFamily="2" charset="0"/>
              </a:defRPr>
            </a:lvl3pPr>
            <a:lvl4pPr>
              <a:defRPr>
                <a:latin typeface="Poppins" panose="00000500000000000000" pitchFamily="2" charset="0"/>
                <a:cs typeface="Poppins" panose="00000500000000000000" pitchFamily="2" charset="0"/>
              </a:defRPr>
            </a:lvl4pPr>
            <a:lvl5pPr>
              <a:defRPr>
                <a:latin typeface="Poppins" panose="00000500000000000000" pitchFamily="2" charset="0"/>
                <a:cs typeface="Poppins" panose="000005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87944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34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EE8E-5B7B-587E-D7F4-A20B7148A0D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FD62D71-5ECB-731F-5ECE-B8ECA854586D}"/>
              </a:ext>
            </a:extLst>
          </p:cNvPr>
          <p:cNvSpPr>
            <a:spLocks noGrp="1"/>
          </p:cNvSpPr>
          <p:nvPr>
            <p:ph type="dt" sz="half" idx="10"/>
          </p:nvPr>
        </p:nvSpPr>
        <p:spPr/>
        <p:txBody>
          <a:bodyPr/>
          <a:lstStyle/>
          <a:p>
            <a:fld id="{55D51E63-5209-4163-9C58-36606D0BB7D9}" type="datetimeFigureOut">
              <a:rPr lang="en-AU" smtClean="0"/>
              <a:t>4/12/2025</a:t>
            </a:fld>
            <a:endParaRPr lang="en-AU"/>
          </a:p>
        </p:txBody>
      </p:sp>
      <p:sp>
        <p:nvSpPr>
          <p:cNvPr id="4" name="Footer Placeholder 3">
            <a:extLst>
              <a:ext uri="{FF2B5EF4-FFF2-40B4-BE49-F238E27FC236}">
                <a16:creationId xmlns:a16="http://schemas.microsoft.com/office/drawing/2014/main" id="{91BDBF90-3125-75A7-A2EF-9E44AEF8714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31C9A18-842F-9EB5-0F3C-A9DB0975B933}"/>
              </a:ext>
            </a:extLst>
          </p:cNvPr>
          <p:cNvSpPr>
            <a:spLocks noGrp="1"/>
          </p:cNvSpPr>
          <p:nvPr>
            <p:ph type="sldNum" sz="quarter" idx="12"/>
          </p:nvPr>
        </p:nvSpPr>
        <p:spPr/>
        <p:txBody>
          <a:bodyPr/>
          <a:lstStyle/>
          <a:p>
            <a:fld id="{EE4B528A-6531-4001-9FFE-B913C6867CDC}" type="slidenum">
              <a:rPr lang="en-AU" smtClean="0"/>
              <a:t>‹#›</a:t>
            </a:fld>
            <a:endParaRPr lang="en-AU"/>
          </a:p>
        </p:txBody>
      </p:sp>
    </p:spTree>
    <p:extLst>
      <p:ext uri="{BB962C8B-B14F-4D97-AF65-F5344CB8AC3E}">
        <p14:creationId xmlns:p14="http://schemas.microsoft.com/office/powerpoint/2010/main" val="23671483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22EF4B-8697-C1BF-940A-AC7D7DE6C7B8}"/>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0160" y="0"/>
            <a:ext cx="18288000" cy="10287000"/>
          </a:xfrm>
          <a:prstGeom prst="rect">
            <a:avLst/>
          </a:prstGeom>
        </p:spPr>
      </p:pic>
      <p:pic>
        <p:nvPicPr>
          <p:cNvPr id="10" name="Picture 9">
            <a:extLst>
              <a:ext uri="{FF2B5EF4-FFF2-40B4-BE49-F238E27FC236}">
                <a16:creationId xmlns:a16="http://schemas.microsoft.com/office/drawing/2014/main" id="{FAFECB3E-6E02-AC6D-D055-6E0F6DA584EE}"/>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15896651" y="468244"/>
            <a:ext cx="1715709" cy="13715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5" r:id="rId2"/>
    <p:sldLayoutId id="2147483660" r:id="rId3"/>
    <p:sldLayoutId id="214748367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22EF4B-8697-C1BF-940A-AC7D7DE6C7B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0" y="0"/>
            <a:ext cx="18288000" cy="10287000"/>
          </a:xfrm>
          <a:prstGeom prst="rect">
            <a:avLst/>
          </a:prstGeom>
        </p:spPr>
      </p:pic>
    </p:spTree>
    <p:extLst>
      <p:ext uri="{BB962C8B-B14F-4D97-AF65-F5344CB8AC3E}">
        <p14:creationId xmlns:p14="http://schemas.microsoft.com/office/powerpoint/2010/main" val="93629679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rVwFkcOZHJw?feature=oembed" TargetMode="External"/><Relationship Id="rId5" Type="http://schemas.openxmlformats.org/officeDocument/2006/relationships/hyperlink" Target="https://www.youtube.com/watch?v=rVwFkcOZHJw" TargetMode="Externa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7.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ideo" Target="https://www.youtube.com/embed/rMj9ZNdRQEc?feature=oembed" TargetMode="External"/><Relationship Id="rId5" Type="http://schemas.openxmlformats.org/officeDocument/2006/relationships/hyperlink" Target="https://www.youtube.com/watch?v=rMj9ZNdRQEc" TargetMode="Externa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CD34AF-C442-EE22-4F22-7EA2D85342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0"/>
            <a:ext cx="18287997" cy="10286999"/>
          </a:xfrm>
          <a:prstGeom prst="rect">
            <a:avLst/>
          </a:prstGeom>
        </p:spPr>
      </p:pic>
    </p:spTree>
    <p:extLst>
      <p:ext uri="{BB962C8B-B14F-4D97-AF65-F5344CB8AC3E}">
        <p14:creationId xmlns:p14="http://schemas.microsoft.com/office/powerpoint/2010/main" val="3417252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12EFA83-9D24-CD57-1AF0-E9D986882344}"/>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9FE4F0B1-2F9A-B590-4DA9-5B287E9EDD41}"/>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16337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E6881D9-A5EA-71C6-D08D-E78BD7035860}"/>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3EFD22D3-4B58-0808-B6C8-7F7E423E9E68}"/>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582439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4_hand_model_of_the_brain (360p)">
            <a:hlinkClick r:id="" action="ppaction://media"/>
            <a:extLst>
              <a:ext uri="{FF2B5EF4-FFF2-40B4-BE49-F238E27FC236}">
                <a16:creationId xmlns:a16="http://schemas.microsoft.com/office/drawing/2014/main" id="{08143372-42CE-EDCB-CEE7-1D76C3AD4E88}"/>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3471555" y="2037410"/>
            <a:ext cx="11043874" cy="6212179"/>
          </a:xfrm>
          <a:prstGeom prst="rect">
            <a:avLst/>
          </a:prstGeom>
        </p:spPr>
      </p:pic>
      <p:grpSp>
        <p:nvGrpSpPr>
          <p:cNvPr id="3" name="Group 2">
            <a:extLst>
              <a:ext uri="{FF2B5EF4-FFF2-40B4-BE49-F238E27FC236}">
                <a16:creationId xmlns:a16="http://schemas.microsoft.com/office/drawing/2014/main" id="{E22269F4-537E-4E6F-5DD1-5AE0A3B4C66C}"/>
              </a:ext>
            </a:extLst>
          </p:cNvPr>
          <p:cNvGrpSpPr>
            <a:grpSpLocks noGrp="1" noUngrp="1" noRot="1" noMove="1" noResize="1"/>
          </p:cNvGrpSpPr>
          <p:nvPr/>
        </p:nvGrpSpPr>
        <p:grpSpPr>
          <a:xfrm>
            <a:off x="457200" y="376535"/>
            <a:ext cx="8536292" cy="1131451"/>
            <a:chOff x="457200" y="376535"/>
            <a:chExt cx="8536292" cy="1131451"/>
          </a:xfrm>
        </p:grpSpPr>
        <p:sp>
          <p:nvSpPr>
            <p:cNvPr id="4" name="TextBox 3">
              <a:extLst>
                <a:ext uri="{FF2B5EF4-FFF2-40B4-BE49-F238E27FC236}">
                  <a16:creationId xmlns:a16="http://schemas.microsoft.com/office/drawing/2014/main" id="{C9D814BA-FA9E-0764-E39D-F38E31044B98}"/>
                </a:ext>
              </a:extLst>
            </p:cNvPr>
            <p:cNvSpPr txBox="1">
              <a:spLocks noGrp="1" noRot="1" noMove="1" noResize="1" noEditPoints="1" noAdjustHandles="1" noChangeArrowheads="1" noChangeShapeType="1"/>
            </p:cNvSpPr>
            <p:nvPr/>
          </p:nvSpPr>
          <p:spPr>
            <a:xfrm>
              <a:off x="457200" y="800100"/>
              <a:ext cx="8536292" cy="707886"/>
            </a:xfrm>
            <a:prstGeom prst="rect">
              <a:avLst/>
            </a:prstGeom>
            <a:noFill/>
          </p:spPr>
          <p:txBody>
            <a:bodyPr wrap="square" rtlCol="0">
              <a:spAutoFit/>
            </a:bodyPr>
            <a:lstStyle/>
            <a:p>
              <a:r>
                <a:rPr lang="en-AU" sz="4000" dirty="0">
                  <a:latin typeface="Poppins SemiBold" panose="00000700000000000000" pitchFamily="2" charset="0"/>
                  <a:cs typeface="Poppins SemiBold" panose="00000700000000000000" pitchFamily="2" charset="0"/>
                </a:rPr>
                <a:t>‘Flipping your lid’</a:t>
              </a:r>
            </a:p>
          </p:txBody>
        </p:sp>
        <p:sp>
          <p:nvSpPr>
            <p:cNvPr id="5" name="TextBox 4">
              <a:extLst>
                <a:ext uri="{FF2B5EF4-FFF2-40B4-BE49-F238E27FC236}">
                  <a16:creationId xmlns:a16="http://schemas.microsoft.com/office/drawing/2014/main" id="{91C32C30-9B10-927D-6CA3-7F51D6E8C8C8}"/>
                </a:ext>
              </a:extLst>
            </p:cNvPr>
            <p:cNvSpPr txBox="1">
              <a:spLocks noGrp="1" noRot="1" noMove="1" noResize="1" noEditPoints="1" noAdjustHandles="1" noChangeArrowheads="1" noChangeShapeType="1"/>
            </p:cNvSpPr>
            <p:nvPr/>
          </p:nvSpPr>
          <p:spPr>
            <a:xfrm>
              <a:off x="457200" y="376535"/>
              <a:ext cx="8536292" cy="461665"/>
            </a:xfrm>
            <a:prstGeom prst="rect">
              <a:avLst/>
            </a:prstGeom>
            <a:noFill/>
          </p:spPr>
          <p:txBody>
            <a:bodyPr wrap="square" rtlCol="0">
              <a:spAutoFit/>
            </a:bodyPr>
            <a:lstStyle/>
            <a:p>
              <a:r>
                <a:rPr lang="en-AU" sz="2400" dirty="0">
                  <a:latin typeface="Poppins" panose="00000500000000000000" pitchFamily="2" charset="0"/>
                  <a:cs typeface="Poppins" panose="00000500000000000000" pitchFamily="2" charset="0"/>
                </a:rPr>
                <a:t>Part 1 – The brain</a:t>
              </a:r>
            </a:p>
          </p:txBody>
        </p:sp>
      </p:grpSp>
    </p:spTree>
    <p:extLst>
      <p:ext uri="{BB962C8B-B14F-4D97-AF65-F5344CB8AC3E}">
        <p14:creationId xmlns:p14="http://schemas.microsoft.com/office/powerpoint/2010/main" val="53324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7879">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BB34E-E56D-AB91-789A-A2A222416A3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043AC00-CA44-A871-EF90-D13B5122554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8288000" cy="10286999"/>
          </a:xfrm>
          <a:prstGeom prst="rect">
            <a:avLst/>
          </a:prstGeom>
        </p:spPr>
      </p:pic>
    </p:spTree>
    <p:extLst>
      <p:ext uri="{BB962C8B-B14F-4D97-AF65-F5344CB8AC3E}">
        <p14:creationId xmlns:p14="http://schemas.microsoft.com/office/powerpoint/2010/main" val="951926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111F48-2B8C-5B84-D1BB-2191B678ED22}"/>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TextBox 4">
            <a:extLst>
              <a:ext uri="{FF2B5EF4-FFF2-40B4-BE49-F238E27FC236}">
                <a16:creationId xmlns:a16="http://schemas.microsoft.com/office/drawing/2014/main" id="{B2182303-85F0-C8AF-3934-C3B3297D0F1B}"/>
              </a:ext>
            </a:extLst>
          </p:cNvPr>
          <p:cNvSpPr txBox="1"/>
          <p:nvPr/>
        </p:nvSpPr>
        <p:spPr>
          <a:xfrm>
            <a:off x="457200" y="800100"/>
            <a:ext cx="8536292" cy="707886"/>
          </a:xfrm>
          <a:prstGeom prst="rect">
            <a:avLst/>
          </a:prstGeom>
          <a:noFill/>
        </p:spPr>
        <p:txBody>
          <a:bodyPr wrap="square" rtlCol="0">
            <a:spAutoFit/>
          </a:bodyPr>
          <a:lstStyle/>
          <a:p>
            <a:r>
              <a:rPr lang="en-AU" sz="4000" dirty="0">
                <a:latin typeface="Poppins SemiBold" panose="00000700000000000000" pitchFamily="2" charset="0"/>
                <a:cs typeface="Poppins SemiBold" panose="00000700000000000000" pitchFamily="2" charset="0"/>
              </a:rPr>
              <a:t>Defining trauma</a:t>
            </a:r>
          </a:p>
        </p:txBody>
      </p:sp>
      <p:sp>
        <p:nvSpPr>
          <p:cNvPr id="6" name="TextBox 5">
            <a:extLst>
              <a:ext uri="{FF2B5EF4-FFF2-40B4-BE49-F238E27FC236}">
                <a16:creationId xmlns:a16="http://schemas.microsoft.com/office/drawing/2014/main" id="{0789104A-F45F-B028-264C-0E8A7E67FF06}"/>
              </a:ext>
            </a:extLst>
          </p:cNvPr>
          <p:cNvSpPr txBox="1"/>
          <p:nvPr/>
        </p:nvSpPr>
        <p:spPr>
          <a:xfrm>
            <a:off x="457200" y="449486"/>
            <a:ext cx="8536292" cy="461665"/>
          </a:xfrm>
          <a:prstGeom prst="rect">
            <a:avLst/>
          </a:prstGeom>
          <a:noFill/>
        </p:spPr>
        <p:txBody>
          <a:bodyPr wrap="square" rtlCol="0">
            <a:spAutoFit/>
          </a:bodyPr>
          <a:lstStyle/>
          <a:p>
            <a:r>
              <a:rPr lang="en-AU" sz="2400" dirty="0">
                <a:latin typeface="Poppins" panose="00000500000000000000" pitchFamily="2" charset="0"/>
                <a:cs typeface="Poppins" panose="00000500000000000000" pitchFamily="2" charset="0"/>
              </a:rPr>
              <a:t>Part 2 – Understanding trauma</a:t>
            </a:r>
          </a:p>
        </p:txBody>
      </p:sp>
      <p:pic>
        <p:nvPicPr>
          <p:cNvPr id="9" name="Picture 8">
            <a:extLst>
              <a:ext uri="{FF2B5EF4-FFF2-40B4-BE49-F238E27FC236}">
                <a16:creationId xmlns:a16="http://schemas.microsoft.com/office/drawing/2014/main" id="{6FBAB81E-F3C4-1399-1421-AC13E13E48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6046" y="3175686"/>
            <a:ext cx="3603048" cy="3609145"/>
          </a:xfrm>
          <a:prstGeom prst="rect">
            <a:avLst/>
          </a:prstGeom>
        </p:spPr>
      </p:pic>
      <p:pic>
        <p:nvPicPr>
          <p:cNvPr id="12" name="Picture 11">
            <a:extLst>
              <a:ext uri="{FF2B5EF4-FFF2-40B4-BE49-F238E27FC236}">
                <a16:creationId xmlns:a16="http://schemas.microsoft.com/office/drawing/2014/main" id="{9174CBFC-8BA1-65E9-6CD8-82BE8901402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248333" y="3178734"/>
            <a:ext cx="3603048" cy="3603048"/>
          </a:xfrm>
          <a:prstGeom prst="rect">
            <a:avLst/>
          </a:prstGeom>
        </p:spPr>
      </p:pic>
      <p:pic>
        <p:nvPicPr>
          <p:cNvPr id="15" name="Picture 14" descr="A white line drawing of a tornado&#10;&#10;AI-generated content may be incorrect.">
            <a:extLst>
              <a:ext uri="{FF2B5EF4-FFF2-40B4-BE49-F238E27FC236}">
                <a16:creationId xmlns:a16="http://schemas.microsoft.com/office/drawing/2014/main" id="{217DFF17-10EE-69D4-7366-412DC78DE2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64524" y="3162300"/>
            <a:ext cx="3615241" cy="3609145"/>
          </a:xfrm>
          <a:prstGeom prst="rect">
            <a:avLst/>
          </a:prstGeom>
        </p:spPr>
      </p:pic>
      <p:sp>
        <p:nvSpPr>
          <p:cNvPr id="16" name="TextBox 15">
            <a:extLst>
              <a:ext uri="{FF2B5EF4-FFF2-40B4-BE49-F238E27FC236}">
                <a16:creationId xmlns:a16="http://schemas.microsoft.com/office/drawing/2014/main" id="{B28033B5-2236-5F57-B7D2-84FA8D132755}"/>
              </a:ext>
            </a:extLst>
          </p:cNvPr>
          <p:cNvSpPr txBox="1"/>
          <p:nvPr/>
        </p:nvSpPr>
        <p:spPr>
          <a:xfrm>
            <a:off x="1777675" y="7060710"/>
            <a:ext cx="4299790" cy="523220"/>
          </a:xfrm>
          <a:prstGeom prst="rect">
            <a:avLst/>
          </a:prstGeom>
          <a:noFill/>
        </p:spPr>
        <p:txBody>
          <a:bodyPr wrap="square" rtlCol="0">
            <a:spAutoFit/>
          </a:bodyPr>
          <a:lstStyle/>
          <a:p>
            <a:pPr algn="ctr"/>
            <a:r>
              <a:rPr lang="en-AU" sz="2800" dirty="0">
                <a:latin typeface="Poppins" panose="00000500000000000000" pitchFamily="2" charset="0"/>
                <a:cs typeface="Poppins" panose="00000500000000000000" pitchFamily="2" charset="0"/>
              </a:rPr>
              <a:t>Stress (positive stress)</a:t>
            </a:r>
          </a:p>
        </p:txBody>
      </p:sp>
      <p:sp>
        <p:nvSpPr>
          <p:cNvPr id="17" name="TextBox 16">
            <a:extLst>
              <a:ext uri="{FF2B5EF4-FFF2-40B4-BE49-F238E27FC236}">
                <a16:creationId xmlns:a16="http://schemas.microsoft.com/office/drawing/2014/main" id="{CE653E85-6EB2-F897-1B62-3058F64E4B19}"/>
              </a:ext>
            </a:extLst>
          </p:cNvPr>
          <p:cNvSpPr txBox="1"/>
          <p:nvPr/>
        </p:nvSpPr>
        <p:spPr>
          <a:xfrm>
            <a:off x="6899962" y="7060710"/>
            <a:ext cx="4299790" cy="523220"/>
          </a:xfrm>
          <a:prstGeom prst="rect">
            <a:avLst/>
          </a:prstGeom>
          <a:noFill/>
        </p:spPr>
        <p:txBody>
          <a:bodyPr wrap="square" rtlCol="0">
            <a:spAutoFit/>
          </a:bodyPr>
          <a:lstStyle/>
          <a:p>
            <a:pPr algn="ctr"/>
            <a:r>
              <a:rPr lang="en-AU" sz="2800" dirty="0">
                <a:latin typeface="Poppins" panose="00000500000000000000" pitchFamily="2" charset="0"/>
                <a:cs typeface="Poppins" panose="00000500000000000000" pitchFamily="2" charset="0"/>
              </a:rPr>
              <a:t>Crisis (tolerable stress)</a:t>
            </a:r>
          </a:p>
        </p:txBody>
      </p:sp>
      <p:sp>
        <p:nvSpPr>
          <p:cNvPr id="18" name="TextBox 17">
            <a:extLst>
              <a:ext uri="{FF2B5EF4-FFF2-40B4-BE49-F238E27FC236}">
                <a16:creationId xmlns:a16="http://schemas.microsoft.com/office/drawing/2014/main" id="{871D79B5-C9EC-CB37-4BD1-F292F6E3B558}"/>
              </a:ext>
            </a:extLst>
          </p:cNvPr>
          <p:cNvSpPr txBox="1"/>
          <p:nvPr/>
        </p:nvSpPr>
        <p:spPr>
          <a:xfrm>
            <a:off x="12022249" y="7060710"/>
            <a:ext cx="4111961" cy="523220"/>
          </a:xfrm>
          <a:prstGeom prst="rect">
            <a:avLst/>
          </a:prstGeom>
          <a:noFill/>
        </p:spPr>
        <p:txBody>
          <a:bodyPr wrap="square" rtlCol="0">
            <a:spAutoFit/>
          </a:bodyPr>
          <a:lstStyle/>
          <a:p>
            <a:pPr algn="ctr"/>
            <a:r>
              <a:rPr lang="en-AU" sz="2800" dirty="0">
                <a:latin typeface="Poppins" panose="00000500000000000000" pitchFamily="2" charset="0"/>
                <a:cs typeface="Poppins" panose="00000500000000000000" pitchFamily="2" charset="0"/>
              </a:rPr>
              <a:t>Trauma (toxic stress)</a:t>
            </a:r>
          </a:p>
        </p:txBody>
      </p:sp>
    </p:spTree>
    <p:extLst>
      <p:ext uri="{BB962C8B-B14F-4D97-AF65-F5344CB8AC3E}">
        <p14:creationId xmlns:p14="http://schemas.microsoft.com/office/powerpoint/2010/main" val="328948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A928A-6454-5ED6-ADCC-84C9E6AC24CC}"/>
            </a:ext>
          </a:extLst>
        </p:cNvPr>
        <p:cNvGrpSpPr/>
        <p:nvPr/>
      </p:nvGrpSpPr>
      <p:grpSpPr>
        <a:xfrm>
          <a:off x="0" y="0"/>
          <a:ext cx="0" cy="0"/>
          <a:chOff x="0" y="0"/>
          <a:chExt cx="0" cy="0"/>
        </a:xfrm>
      </p:grpSpPr>
      <p:sp>
        <p:nvSpPr>
          <p:cNvPr id="20" name="TextBox 3">
            <a:extLst>
              <a:ext uri="{FF2B5EF4-FFF2-40B4-BE49-F238E27FC236}">
                <a16:creationId xmlns:a16="http://schemas.microsoft.com/office/drawing/2014/main" id="{8E17AB6D-E270-4F51-167B-E93C2951E4F1}"/>
              </a:ext>
            </a:extLst>
          </p:cNvPr>
          <p:cNvSpPr txBox="1">
            <a:spLocks noGrp="1" noRot="1" noMove="1" noResize="1" noEditPoints="1" noAdjustHandles="1" noChangeArrowheads="1" noChangeShapeType="1"/>
          </p:cNvSpPr>
          <p:nvPr/>
        </p:nvSpPr>
        <p:spPr>
          <a:xfrm>
            <a:off x="807244" y="2731344"/>
            <a:ext cx="16673512" cy="1040670"/>
          </a:xfrm>
          <a:prstGeom prst="rect">
            <a:avLst/>
          </a:prstGeom>
          <a:noFill/>
        </p:spPr>
        <p:txBody>
          <a:bodyPr wrap="square" lIns="0" tIns="0" rIns="0" bIns="0" rtlCol="0" anchor="t">
            <a:spAutoFit/>
          </a:bodyPr>
          <a:lstStyle/>
          <a:p>
            <a:pPr marL="262800" lvl="1" algn="ctr">
              <a:lnSpc>
                <a:spcPct val="108000"/>
              </a:lnSpc>
              <a:spcAft>
                <a:spcPts val="600"/>
              </a:spcAft>
            </a:pPr>
            <a:r>
              <a:rPr lang="en-AU" sz="3200" dirty="0">
                <a:effectLst/>
                <a:latin typeface="Poppins Light" panose="00000400000000000000" pitchFamily="2" charset="0"/>
                <a:ea typeface="Calibri" panose="020F0502020204030204" pitchFamily="34" charset="0"/>
                <a:cs typeface="Poppins Light" panose="00000400000000000000" pitchFamily="2" charset="0"/>
              </a:rPr>
              <a:t>“Trauma is an </a:t>
            </a:r>
            <a:r>
              <a:rPr lang="en-AU" sz="3200" dirty="0">
                <a:effectLst/>
                <a:latin typeface="Poppins Medium" panose="00000600000000000000" pitchFamily="2" charset="0"/>
                <a:ea typeface="Calibri" panose="020F0502020204030204" pitchFamily="34" charset="0"/>
                <a:cs typeface="Poppins Medium" panose="00000600000000000000" pitchFamily="2" charset="0"/>
              </a:rPr>
              <a:t>event</a:t>
            </a:r>
            <a:r>
              <a:rPr lang="en-AU" sz="3200" dirty="0">
                <a:effectLst/>
                <a:latin typeface="Poppins Light" panose="00000400000000000000" pitchFamily="2" charset="0"/>
                <a:ea typeface="Calibri" panose="020F0502020204030204" pitchFamily="34" charset="0"/>
                <a:cs typeface="Poppins Light" panose="00000400000000000000" pitchFamily="2" charset="0"/>
              </a:rPr>
              <a:t> or</a:t>
            </a:r>
            <a:r>
              <a:rPr lang="en-AU" sz="3200" b="1" dirty="0">
                <a:effectLst/>
                <a:latin typeface="Poppins Light" panose="00000400000000000000" pitchFamily="2" charset="0"/>
                <a:ea typeface="Calibri" panose="020F0502020204030204" pitchFamily="34" charset="0"/>
                <a:cs typeface="Poppins Light" panose="00000400000000000000" pitchFamily="2" charset="0"/>
              </a:rPr>
              <a:t> </a:t>
            </a:r>
            <a:r>
              <a:rPr lang="en-AU" sz="3200" dirty="0">
                <a:effectLst/>
                <a:latin typeface="Poppins Medium" panose="00000600000000000000" pitchFamily="2" charset="0"/>
                <a:ea typeface="Calibri" panose="020F0502020204030204" pitchFamily="34" charset="0"/>
                <a:cs typeface="Poppins Medium" panose="00000600000000000000" pitchFamily="2" charset="0"/>
              </a:rPr>
              <a:t>series of events </a:t>
            </a:r>
            <a:r>
              <a:rPr lang="en-AU" sz="3200" dirty="0">
                <a:effectLst/>
                <a:latin typeface="Poppins Light" panose="00000400000000000000" pitchFamily="2" charset="0"/>
                <a:ea typeface="Calibri" panose="020F0502020204030204" pitchFamily="34" charset="0"/>
                <a:cs typeface="Poppins Light" panose="00000400000000000000" pitchFamily="2" charset="0"/>
              </a:rPr>
              <a:t>such as abuse, maltreatment, neglect or tragedy that causes a profound experience of </a:t>
            </a:r>
            <a:r>
              <a:rPr lang="en-AU" sz="3200" dirty="0">
                <a:effectLst/>
                <a:latin typeface="Poppins Medium" panose="00000600000000000000" pitchFamily="2" charset="0"/>
                <a:ea typeface="Calibri" panose="020F0502020204030204" pitchFamily="34" charset="0"/>
                <a:cs typeface="Poppins Medium" panose="00000600000000000000" pitchFamily="2" charset="0"/>
              </a:rPr>
              <a:t>helplessness</a:t>
            </a:r>
            <a:r>
              <a:rPr lang="en-AU" sz="3200" dirty="0">
                <a:effectLst/>
                <a:latin typeface="Segoe UI Semilight" panose="020B0402040204020203" pitchFamily="34" charset="0"/>
                <a:ea typeface="Calibri" panose="020F0502020204030204" pitchFamily="34" charset="0"/>
                <a:cs typeface="Segoe UI Semilight" panose="020B0402040204020203" pitchFamily="34" charset="0"/>
              </a:rPr>
              <a:t> </a:t>
            </a:r>
            <a:r>
              <a:rPr lang="en-AU" sz="3200" dirty="0">
                <a:effectLst/>
                <a:latin typeface="Poppins Light" panose="00000400000000000000" pitchFamily="2" charset="0"/>
                <a:ea typeface="Calibri" panose="020F0502020204030204" pitchFamily="34" charset="0"/>
                <a:cs typeface="Poppins Light" panose="00000400000000000000" pitchFamily="2" charset="0"/>
              </a:rPr>
              <a:t>leading to </a:t>
            </a:r>
            <a:r>
              <a:rPr lang="en-AU" sz="3200" dirty="0">
                <a:effectLst/>
                <a:latin typeface="Poppins Medium" panose="00000600000000000000" pitchFamily="2" charset="0"/>
                <a:ea typeface="Calibri" panose="020F0502020204030204" pitchFamily="34" charset="0"/>
                <a:cs typeface="Poppins Medium" panose="00000600000000000000" pitchFamily="2" charset="0"/>
              </a:rPr>
              <a:t>terror</a:t>
            </a:r>
            <a:r>
              <a:rPr lang="en-AU" sz="3200" dirty="0">
                <a:effectLst/>
                <a:latin typeface="Poppins Light" panose="00000400000000000000" pitchFamily="2" charset="0"/>
                <a:ea typeface="Calibri" panose="020F0502020204030204" pitchFamily="34" charset="0"/>
                <a:cs typeface="Poppins Light" panose="00000400000000000000" pitchFamily="2" charset="0"/>
              </a:rPr>
              <a:t>.”</a:t>
            </a:r>
            <a:endParaRPr lang="en-US" sz="3200" dirty="0">
              <a:solidFill>
                <a:srgbClr val="000000"/>
              </a:solidFill>
              <a:latin typeface="Poppins Light" panose="00000400000000000000" pitchFamily="2" charset="0"/>
              <a:ea typeface="Arimo"/>
              <a:cs typeface="Poppins Light" panose="00000400000000000000" pitchFamily="2" charset="0"/>
              <a:sym typeface="Arimo"/>
            </a:endParaRPr>
          </a:p>
        </p:txBody>
      </p:sp>
      <p:sp>
        <p:nvSpPr>
          <p:cNvPr id="4" name="TextBox 3">
            <a:extLst>
              <a:ext uri="{FF2B5EF4-FFF2-40B4-BE49-F238E27FC236}">
                <a16:creationId xmlns:a16="http://schemas.microsoft.com/office/drawing/2014/main" id="{3423AB7C-5935-4DDF-AF02-CEFE8A201C57}"/>
              </a:ext>
            </a:extLst>
          </p:cNvPr>
          <p:cNvSpPr txBox="1">
            <a:spLocks noGrp="1" noRot="1" noMove="1" noResize="1" noEditPoints="1" noAdjustHandles="1" noChangeArrowheads="1" noChangeShapeType="1"/>
          </p:cNvSpPr>
          <p:nvPr/>
        </p:nvSpPr>
        <p:spPr>
          <a:xfrm>
            <a:off x="10202575" y="3955480"/>
            <a:ext cx="7315200" cy="461665"/>
          </a:xfrm>
          <a:prstGeom prst="rect">
            <a:avLst/>
          </a:prstGeom>
          <a:noFill/>
        </p:spPr>
        <p:txBody>
          <a:bodyPr wrap="square" rtlCol="0">
            <a:spAutoFit/>
          </a:bodyPr>
          <a:lstStyle/>
          <a:p>
            <a:r>
              <a:rPr lang="en-AU" dirty="0">
                <a:latin typeface="Poppins Light" panose="00000400000000000000" pitchFamily="2" charset="0"/>
                <a:cs typeface="Poppins Light" panose="00000400000000000000" pitchFamily="2" charset="0"/>
              </a:rPr>
              <a:t>– </a:t>
            </a:r>
            <a:r>
              <a:rPr lang="en-AU" sz="2400" dirty="0">
                <a:solidFill>
                  <a:schemeClr val="bg1">
                    <a:lumMod val="50000"/>
                  </a:schemeClr>
                </a:solidFill>
                <a:latin typeface="Poppins Light" panose="00000400000000000000" pitchFamily="2" charset="0"/>
                <a:cs typeface="Poppins Light" panose="00000400000000000000" pitchFamily="2" charset="0"/>
              </a:rPr>
              <a:t>Institute of Recovery from Childhood Trauma</a:t>
            </a:r>
          </a:p>
        </p:txBody>
      </p:sp>
      <p:grpSp>
        <p:nvGrpSpPr>
          <p:cNvPr id="3" name="Group 2">
            <a:extLst>
              <a:ext uri="{FF2B5EF4-FFF2-40B4-BE49-F238E27FC236}">
                <a16:creationId xmlns:a16="http://schemas.microsoft.com/office/drawing/2014/main" id="{659FD2DA-C014-9373-AA8B-1A0D9E41FFCD}"/>
              </a:ext>
            </a:extLst>
          </p:cNvPr>
          <p:cNvGrpSpPr>
            <a:grpSpLocks noGrp="1" noUngrp="1" noRot="1" noMove="1" noResize="1"/>
          </p:cNvGrpSpPr>
          <p:nvPr/>
        </p:nvGrpSpPr>
        <p:grpSpPr>
          <a:xfrm>
            <a:off x="457200" y="449486"/>
            <a:ext cx="8536292" cy="1058500"/>
            <a:chOff x="457200" y="449486"/>
            <a:chExt cx="8536292" cy="1058500"/>
          </a:xfrm>
        </p:grpSpPr>
        <p:sp>
          <p:nvSpPr>
            <p:cNvPr id="10" name="TextBox 9">
              <a:extLst>
                <a:ext uri="{FF2B5EF4-FFF2-40B4-BE49-F238E27FC236}">
                  <a16:creationId xmlns:a16="http://schemas.microsoft.com/office/drawing/2014/main" id="{686F8AEA-57BC-C144-48B6-0253CFB19951}"/>
                </a:ext>
              </a:extLst>
            </p:cNvPr>
            <p:cNvSpPr txBox="1">
              <a:spLocks noGrp="1" noRot="1" noMove="1" noResize="1" noEditPoints="1" noAdjustHandles="1" noChangeArrowheads="1" noChangeShapeType="1"/>
            </p:cNvSpPr>
            <p:nvPr/>
          </p:nvSpPr>
          <p:spPr>
            <a:xfrm>
              <a:off x="457200" y="800100"/>
              <a:ext cx="8536292" cy="707886"/>
            </a:xfrm>
            <a:prstGeom prst="rect">
              <a:avLst/>
            </a:prstGeom>
            <a:noFill/>
          </p:spPr>
          <p:txBody>
            <a:bodyPr wrap="square" rtlCol="0">
              <a:spAutoFit/>
            </a:bodyPr>
            <a:lstStyle/>
            <a:p>
              <a:r>
                <a:rPr lang="en-AU" sz="4000" dirty="0">
                  <a:latin typeface="Poppins SemiBold" panose="00000700000000000000" pitchFamily="2" charset="0"/>
                  <a:cs typeface="Poppins SemiBold" panose="00000700000000000000" pitchFamily="2" charset="0"/>
                </a:rPr>
                <a:t>Defining trauma</a:t>
              </a:r>
            </a:p>
          </p:txBody>
        </p:sp>
        <p:sp>
          <p:nvSpPr>
            <p:cNvPr id="11" name="TextBox 10">
              <a:extLst>
                <a:ext uri="{FF2B5EF4-FFF2-40B4-BE49-F238E27FC236}">
                  <a16:creationId xmlns:a16="http://schemas.microsoft.com/office/drawing/2014/main" id="{E2480577-4BD9-3250-128F-B54BC4626849}"/>
                </a:ext>
              </a:extLst>
            </p:cNvPr>
            <p:cNvSpPr txBox="1">
              <a:spLocks noGrp="1" noRot="1" noMove="1" noResize="1" noEditPoints="1" noAdjustHandles="1" noChangeArrowheads="1" noChangeShapeType="1"/>
            </p:cNvSpPr>
            <p:nvPr/>
          </p:nvSpPr>
          <p:spPr>
            <a:xfrm>
              <a:off x="457200" y="449486"/>
              <a:ext cx="8536292" cy="461665"/>
            </a:xfrm>
            <a:prstGeom prst="rect">
              <a:avLst/>
            </a:prstGeom>
            <a:noFill/>
          </p:spPr>
          <p:txBody>
            <a:bodyPr wrap="square" rtlCol="0">
              <a:spAutoFit/>
            </a:bodyPr>
            <a:lstStyle/>
            <a:p>
              <a:r>
                <a:rPr lang="en-AU" sz="2400" dirty="0">
                  <a:latin typeface="Poppins" panose="00000500000000000000" pitchFamily="2" charset="0"/>
                  <a:cs typeface="Poppins" panose="00000500000000000000" pitchFamily="2" charset="0"/>
                </a:rPr>
                <a:t>Part 2 – Understanding trauma</a:t>
              </a:r>
            </a:p>
          </p:txBody>
        </p:sp>
      </p:grpSp>
      <p:grpSp>
        <p:nvGrpSpPr>
          <p:cNvPr id="62" name="Group 61">
            <a:extLst>
              <a:ext uri="{FF2B5EF4-FFF2-40B4-BE49-F238E27FC236}">
                <a16:creationId xmlns:a16="http://schemas.microsoft.com/office/drawing/2014/main" id="{33D078BB-3CE8-DDC8-4233-9ED9FE08614C}"/>
              </a:ext>
            </a:extLst>
          </p:cNvPr>
          <p:cNvGrpSpPr>
            <a:grpSpLocks noGrp="1" noUngrp="1" noRot="1" noMove="1" noResize="1"/>
          </p:cNvGrpSpPr>
          <p:nvPr/>
        </p:nvGrpSpPr>
        <p:grpSpPr>
          <a:xfrm>
            <a:off x="5512144" y="4868817"/>
            <a:ext cx="4267199" cy="3785386"/>
            <a:chOff x="5512144" y="4868817"/>
            <a:chExt cx="4267199" cy="3785386"/>
          </a:xfrm>
        </p:grpSpPr>
        <p:sp>
          <p:nvSpPr>
            <p:cNvPr id="34" name="TextBox 33">
              <a:extLst>
                <a:ext uri="{FF2B5EF4-FFF2-40B4-BE49-F238E27FC236}">
                  <a16:creationId xmlns:a16="http://schemas.microsoft.com/office/drawing/2014/main" id="{B17EB4DF-E8A9-1A7B-896F-E1CBE40C2AB3}"/>
                </a:ext>
              </a:extLst>
            </p:cNvPr>
            <p:cNvSpPr txBox="1">
              <a:spLocks noGrp="1" noRot="1" noMove="1" noResize="1" noEditPoints="1" noAdjustHandles="1" noChangeArrowheads="1" noChangeShapeType="1"/>
            </p:cNvSpPr>
            <p:nvPr/>
          </p:nvSpPr>
          <p:spPr>
            <a:xfrm>
              <a:off x="5512144" y="4868817"/>
              <a:ext cx="4267199" cy="584775"/>
            </a:xfrm>
            <a:prstGeom prst="rect">
              <a:avLst/>
            </a:prstGeom>
            <a:noFill/>
          </p:spPr>
          <p:txBody>
            <a:bodyPr wrap="square" rtlCol="0">
              <a:spAutoFit/>
            </a:bodyPr>
            <a:lstStyle/>
            <a:p>
              <a:pPr algn="ctr"/>
              <a:r>
                <a:rPr lang="en-AU" sz="3200" dirty="0">
                  <a:latin typeface="Poppins Medium" panose="00000600000000000000" pitchFamily="2" charset="0"/>
                  <a:ea typeface="Roboto" panose="02000000000000000000" pitchFamily="2" charset="0"/>
                  <a:cs typeface="Poppins Medium" panose="00000600000000000000" pitchFamily="2" charset="0"/>
                </a:rPr>
                <a:t>Complex trauma</a:t>
              </a:r>
            </a:p>
          </p:txBody>
        </p:sp>
        <p:pic>
          <p:nvPicPr>
            <p:cNvPr id="38" name="Picture 37" descr="A red triangle sign with a lightning bolt in the middle&#10;&#10;AI-generated content may be incorrect.">
              <a:extLst>
                <a:ext uri="{FF2B5EF4-FFF2-40B4-BE49-F238E27FC236}">
                  <a16:creationId xmlns:a16="http://schemas.microsoft.com/office/drawing/2014/main" id="{1233EB66-A05C-5752-08AF-21FBAD1F532B}"/>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021976" y="5708431"/>
              <a:ext cx="3247534" cy="2945772"/>
            </a:xfrm>
            <a:prstGeom prst="rect">
              <a:avLst/>
            </a:prstGeom>
          </p:spPr>
        </p:pic>
      </p:grpSp>
      <p:grpSp>
        <p:nvGrpSpPr>
          <p:cNvPr id="65" name="Group 64">
            <a:extLst>
              <a:ext uri="{FF2B5EF4-FFF2-40B4-BE49-F238E27FC236}">
                <a16:creationId xmlns:a16="http://schemas.microsoft.com/office/drawing/2014/main" id="{27350AA1-DEBE-A138-E0D2-0AF929ECE6DE}"/>
              </a:ext>
            </a:extLst>
          </p:cNvPr>
          <p:cNvGrpSpPr>
            <a:grpSpLocks noGrp="1" noUngrp="1" noRot="1" noMove="1" noResize="1"/>
          </p:cNvGrpSpPr>
          <p:nvPr/>
        </p:nvGrpSpPr>
        <p:grpSpPr>
          <a:xfrm>
            <a:off x="12384129" y="4868817"/>
            <a:ext cx="5133646" cy="3738693"/>
            <a:chOff x="12384129" y="4868817"/>
            <a:chExt cx="5133646" cy="3738693"/>
          </a:xfrm>
        </p:grpSpPr>
        <p:sp>
          <p:nvSpPr>
            <p:cNvPr id="48" name="TextBox 47">
              <a:extLst>
                <a:ext uri="{FF2B5EF4-FFF2-40B4-BE49-F238E27FC236}">
                  <a16:creationId xmlns:a16="http://schemas.microsoft.com/office/drawing/2014/main" id="{7EBCCCFE-1A72-3F66-E879-E8D689C979B3}"/>
                </a:ext>
              </a:extLst>
            </p:cNvPr>
            <p:cNvSpPr txBox="1">
              <a:spLocks noGrp="1" noRot="1" noMove="1" noResize="1" noEditPoints="1" noAdjustHandles="1" noChangeArrowheads="1" noChangeShapeType="1"/>
            </p:cNvSpPr>
            <p:nvPr/>
          </p:nvSpPr>
          <p:spPr>
            <a:xfrm>
              <a:off x="12384129" y="4868817"/>
              <a:ext cx="5133646" cy="584775"/>
            </a:xfrm>
            <a:prstGeom prst="rect">
              <a:avLst/>
            </a:prstGeom>
            <a:noFill/>
          </p:spPr>
          <p:txBody>
            <a:bodyPr wrap="square" rtlCol="0">
              <a:spAutoFit/>
            </a:bodyPr>
            <a:lstStyle/>
            <a:p>
              <a:pPr algn="ctr"/>
              <a:r>
                <a:rPr lang="en-AU" sz="3200" dirty="0">
                  <a:latin typeface="Poppins Medium" panose="00000600000000000000" pitchFamily="2" charset="0"/>
                  <a:ea typeface="Roboto" panose="02000000000000000000" pitchFamily="2" charset="0"/>
                  <a:cs typeface="Poppins Medium" panose="00000600000000000000" pitchFamily="2" charset="0"/>
                </a:rPr>
                <a:t>Developmental trauma</a:t>
              </a:r>
            </a:p>
          </p:txBody>
        </p:sp>
        <p:pic>
          <p:nvPicPr>
            <p:cNvPr id="40" name="Picture 39">
              <a:extLst>
                <a:ext uri="{FF2B5EF4-FFF2-40B4-BE49-F238E27FC236}">
                  <a16:creationId xmlns:a16="http://schemas.microsoft.com/office/drawing/2014/main" id="{C6A02E74-FA91-2890-8B63-E8568500135D}"/>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13521175" y="5755124"/>
              <a:ext cx="2859554" cy="2852386"/>
            </a:xfrm>
            <a:prstGeom prst="rect">
              <a:avLst/>
            </a:prstGeom>
          </p:spPr>
        </p:pic>
      </p:grpSp>
      <p:grpSp>
        <p:nvGrpSpPr>
          <p:cNvPr id="60" name="Group 59">
            <a:extLst>
              <a:ext uri="{FF2B5EF4-FFF2-40B4-BE49-F238E27FC236}">
                <a16:creationId xmlns:a16="http://schemas.microsoft.com/office/drawing/2014/main" id="{98BA2D85-C19E-3739-9A14-0A0C0D3DD5CE}"/>
              </a:ext>
            </a:extLst>
          </p:cNvPr>
          <p:cNvGrpSpPr>
            <a:grpSpLocks noGrp="1" noUngrp="1" noRot="1" noMove="1" noResize="1"/>
          </p:cNvGrpSpPr>
          <p:nvPr/>
        </p:nvGrpSpPr>
        <p:grpSpPr>
          <a:xfrm>
            <a:off x="886154" y="2735501"/>
            <a:ext cx="4447846" cy="6383827"/>
            <a:chOff x="886154" y="2735501"/>
            <a:chExt cx="4447846" cy="6383827"/>
          </a:xfrm>
        </p:grpSpPr>
        <p:cxnSp>
          <p:nvCxnSpPr>
            <p:cNvPr id="2" name="Straight Connector 1">
              <a:extLst>
                <a:ext uri="{FF2B5EF4-FFF2-40B4-BE49-F238E27FC236}">
                  <a16:creationId xmlns:a16="http://schemas.microsoft.com/office/drawing/2014/main" id="{462F0C13-353A-86E7-9FA9-69927672CCA6}"/>
                </a:ext>
              </a:extLst>
            </p:cNvPr>
            <p:cNvCxnSpPr>
              <a:cxnSpLocks noGrp="1" noRot="1" noMove="1" noResize="1" noEditPoints="1" noAdjustHandles="1" noChangeArrowheads="1" noChangeShapeType="1"/>
            </p:cNvCxnSpPr>
            <p:nvPr/>
          </p:nvCxnSpPr>
          <p:spPr>
            <a:xfrm>
              <a:off x="5105400" y="4686300"/>
              <a:ext cx="0" cy="4433028"/>
            </a:xfrm>
            <a:prstGeom prst="line">
              <a:avLst/>
            </a:prstGeom>
            <a:ln w="12700">
              <a:prstDash val="lgDash"/>
            </a:ln>
          </p:spPr>
          <p:style>
            <a:lnRef idx="1">
              <a:schemeClr val="dk1"/>
            </a:lnRef>
            <a:fillRef idx="0">
              <a:schemeClr val="dk1"/>
            </a:fillRef>
            <a:effectRef idx="0">
              <a:schemeClr val="dk1"/>
            </a:effectRef>
            <a:fontRef idx="minor">
              <a:schemeClr val="tx1"/>
            </a:fontRef>
          </p:style>
        </p:cxnSp>
        <p:grpSp>
          <p:nvGrpSpPr>
            <p:cNvPr id="59" name="Group 58">
              <a:extLst>
                <a:ext uri="{FF2B5EF4-FFF2-40B4-BE49-F238E27FC236}">
                  <a16:creationId xmlns:a16="http://schemas.microsoft.com/office/drawing/2014/main" id="{5A59406F-E578-AA9C-4C00-5C598B6E5525}"/>
                </a:ext>
              </a:extLst>
            </p:cNvPr>
            <p:cNvGrpSpPr>
              <a:grpSpLocks noGrp="1" noUngrp="1" noRot="1" noMove="1" noResize="1"/>
            </p:cNvGrpSpPr>
            <p:nvPr/>
          </p:nvGrpSpPr>
          <p:grpSpPr>
            <a:xfrm>
              <a:off x="886154" y="2735501"/>
              <a:ext cx="4447846" cy="5918702"/>
              <a:chOff x="886154" y="2735501"/>
              <a:chExt cx="4447846" cy="5918702"/>
            </a:xfrm>
          </p:grpSpPr>
          <p:sp>
            <p:nvSpPr>
              <p:cNvPr id="7" name="TextBox 6">
                <a:extLst>
                  <a:ext uri="{FF2B5EF4-FFF2-40B4-BE49-F238E27FC236}">
                    <a16:creationId xmlns:a16="http://schemas.microsoft.com/office/drawing/2014/main" id="{6477C814-01C0-4343-DB3A-09E7B9EA29A1}"/>
                  </a:ext>
                </a:extLst>
              </p:cNvPr>
              <p:cNvSpPr txBox="1">
                <a:spLocks noGrp="1" noRot="1" noMove="1" noResize="1" noEditPoints="1" noAdjustHandles="1" noChangeArrowheads="1" noChangeShapeType="1"/>
              </p:cNvSpPr>
              <p:nvPr/>
            </p:nvSpPr>
            <p:spPr>
              <a:xfrm>
                <a:off x="886154" y="4868817"/>
                <a:ext cx="3737333" cy="584775"/>
              </a:xfrm>
              <a:prstGeom prst="rect">
                <a:avLst/>
              </a:prstGeom>
              <a:noFill/>
            </p:spPr>
            <p:txBody>
              <a:bodyPr wrap="square" rtlCol="0">
                <a:spAutoFit/>
              </a:bodyPr>
              <a:lstStyle/>
              <a:p>
                <a:pPr algn="ctr"/>
                <a:r>
                  <a:rPr lang="en-AU" sz="3200" dirty="0">
                    <a:latin typeface="Poppins Medium" panose="00000600000000000000" pitchFamily="2" charset="0"/>
                    <a:ea typeface="Roboto" panose="02000000000000000000" pitchFamily="2" charset="0"/>
                    <a:cs typeface="Poppins Medium" panose="00000600000000000000" pitchFamily="2" charset="0"/>
                  </a:rPr>
                  <a:t>‘Simple’ trauma</a:t>
                </a:r>
              </a:p>
            </p:txBody>
          </p:sp>
          <p:pic>
            <p:nvPicPr>
              <p:cNvPr id="36" name="Picture 35" descr="A blue triangle with a white exclamation mark&#10;&#10;AI-generated content may be incorrect.">
                <a:extLst>
                  <a:ext uri="{FF2B5EF4-FFF2-40B4-BE49-F238E27FC236}">
                    <a16:creationId xmlns:a16="http://schemas.microsoft.com/office/drawing/2014/main" id="{624E45EF-76F3-1A47-046E-02BB68384998}"/>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127461" y="5708431"/>
                <a:ext cx="3254718" cy="2945772"/>
              </a:xfrm>
              <a:prstGeom prst="rect">
                <a:avLst/>
              </a:prstGeom>
            </p:spPr>
          </p:pic>
          <p:grpSp>
            <p:nvGrpSpPr>
              <p:cNvPr id="51" name="Group 50">
                <a:extLst>
                  <a:ext uri="{FF2B5EF4-FFF2-40B4-BE49-F238E27FC236}">
                    <a16:creationId xmlns:a16="http://schemas.microsoft.com/office/drawing/2014/main" id="{9A66A0B6-44EB-2CD4-546D-DAD8A653022A}"/>
                  </a:ext>
                </a:extLst>
              </p:cNvPr>
              <p:cNvGrpSpPr>
                <a:grpSpLocks noGrp="1" noUngrp="1" noRot="1" noMove="1" noResize="1"/>
              </p:cNvGrpSpPr>
              <p:nvPr/>
            </p:nvGrpSpPr>
            <p:grpSpPr>
              <a:xfrm>
                <a:off x="4038600" y="2735501"/>
                <a:ext cx="1295400" cy="513795"/>
                <a:chOff x="4038600" y="2735501"/>
                <a:chExt cx="1295400" cy="513795"/>
              </a:xfrm>
            </p:grpSpPr>
            <p:sp>
              <p:nvSpPr>
                <p:cNvPr id="19" name="Rectangle 18">
                  <a:extLst>
                    <a:ext uri="{FF2B5EF4-FFF2-40B4-BE49-F238E27FC236}">
                      <a16:creationId xmlns:a16="http://schemas.microsoft.com/office/drawing/2014/main" id="{F67A3E61-014F-274A-BC01-AE3027619AAC}"/>
                    </a:ext>
                  </a:extLst>
                </p:cNvPr>
                <p:cNvSpPr>
                  <a:spLocks noGrp="1" noRot="1" noMove="1" noResize="1" noEditPoints="1" noAdjustHandles="1" noChangeArrowheads="1" noChangeShapeType="1"/>
                </p:cNvSpPr>
                <p:nvPr/>
              </p:nvSpPr>
              <p:spPr>
                <a:xfrm>
                  <a:off x="4038600" y="2769791"/>
                  <a:ext cx="1295400" cy="449966"/>
                </a:xfrm>
                <a:prstGeom prst="rect">
                  <a:avLst/>
                </a:prstGeom>
                <a:solidFill>
                  <a:srgbClr val="466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rgbClr val="466499"/>
                    </a:solidFill>
                  </a:endParaRPr>
                </a:p>
              </p:txBody>
            </p:sp>
            <p:sp>
              <p:nvSpPr>
                <p:cNvPr id="41" name="TextBox 3">
                  <a:extLst>
                    <a:ext uri="{FF2B5EF4-FFF2-40B4-BE49-F238E27FC236}">
                      <a16:creationId xmlns:a16="http://schemas.microsoft.com/office/drawing/2014/main" id="{F40B9C9C-3411-B546-AC9B-FE43F97A2D01}"/>
                    </a:ext>
                  </a:extLst>
                </p:cNvPr>
                <p:cNvSpPr txBox="1">
                  <a:spLocks noGrp="1" noRot="1" noMove="1" noResize="1" noEditPoints="1" noAdjustHandles="1" noChangeArrowheads="1" noChangeShapeType="1"/>
                </p:cNvSpPr>
                <p:nvPr/>
              </p:nvSpPr>
              <p:spPr>
                <a:xfrm>
                  <a:off x="4114801" y="2735501"/>
                  <a:ext cx="1219199" cy="513795"/>
                </a:xfrm>
                <a:prstGeom prst="rect">
                  <a:avLst/>
                </a:prstGeom>
                <a:noFill/>
              </p:spPr>
              <p:txBody>
                <a:bodyPr wrap="square" lIns="0" tIns="0" rIns="0" bIns="0" rtlCol="0" anchor="t">
                  <a:spAutoFit/>
                </a:bodyPr>
                <a:lstStyle/>
                <a:p>
                  <a:pPr marL="0" lvl="1">
                    <a:lnSpc>
                      <a:spcPct val="108000"/>
                    </a:lnSpc>
                    <a:spcAft>
                      <a:spcPts val="600"/>
                    </a:spcAft>
                  </a:pPr>
                  <a:r>
                    <a:rPr lang="en-AU" sz="3200" dirty="0">
                      <a:solidFill>
                        <a:schemeClr val="bg1"/>
                      </a:solidFill>
                      <a:effectLst/>
                      <a:latin typeface="Poppins Medium" panose="00000600000000000000" pitchFamily="2" charset="0"/>
                      <a:ea typeface="Calibri" panose="020F0502020204030204" pitchFamily="34" charset="0"/>
                      <a:cs typeface="Poppins Medium" panose="00000600000000000000" pitchFamily="2" charset="0"/>
                    </a:rPr>
                    <a:t>event</a:t>
                  </a:r>
                  <a:endParaRPr lang="en-US" sz="3200" dirty="0">
                    <a:solidFill>
                      <a:schemeClr val="bg1"/>
                    </a:solidFill>
                    <a:latin typeface="Poppins Light" panose="00000400000000000000" pitchFamily="2" charset="0"/>
                    <a:ea typeface="Arimo"/>
                    <a:cs typeface="Poppins Light" panose="00000400000000000000" pitchFamily="2" charset="0"/>
                    <a:sym typeface="Arimo"/>
                  </a:endParaRPr>
                </a:p>
              </p:txBody>
            </p:sp>
          </p:grpSp>
        </p:grpSp>
      </p:grpSp>
      <p:grpSp>
        <p:nvGrpSpPr>
          <p:cNvPr id="61" name="Group 60">
            <a:extLst>
              <a:ext uri="{FF2B5EF4-FFF2-40B4-BE49-F238E27FC236}">
                <a16:creationId xmlns:a16="http://schemas.microsoft.com/office/drawing/2014/main" id="{58AEBE20-F897-3BCA-754F-983E37A72296}"/>
              </a:ext>
            </a:extLst>
          </p:cNvPr>
          <p:cNvGrpSpPr>
            <a:grpSpLocks noGrp="1" noUngrp="1" noRot="1" noMove="1" noResize="1"/>
          </p:cNvGrpSpPr>
          <p:nvPr/>
        </p:nvGrpSpPr>
        <p:grpSpPr>
          <a:xfrm>
            <a:off x="5831424" y="2724705"/>
            <a:ext cx="11066976" cy="515347"/>
            <a:chOff x="5831424" y="2724705"/>
            <a:chExt cx="11066976" cy="515347"/>
          </a:xfrm>
        </p:grpSpPr>
        <p:grpSp>
          <p:nvGrpSpPr>
            <p:cNvPr id="53" name="Group 52">
              <a:extLst>
                <a:ext uri="{FF2B5EF4-FFF2-40B4-BE49-F238E27FC236}">
                  <a16:creationId xmlns:a16="http://schemas.microsoft.com/office/drawing/2014/main" id="{A01D2043-122A-529F-134C-2F267788EE66}"/>
                </a:ext>
              </a:extLst>
            </p:cNvPr>
            <p:cNvGrpSpPr>
              <a:grpSpLocks noGrp="1" noUngrp="1" noRot="1" noMove="1" noResize="1"/>
            </p:cNvGrpSpPr>
            <p:nvPr/>
          </p:nvGrpSpPr>
          <p:grpSpPr>
            <a:xfrm>
              <a:off x="5831424" y="2726257"/>
              <a:ext cx="3276000" cy="513795"/>
              <a:chOff x="5831424" y="2726257"/>
              <a:chExt cx="3276000" cy="513795"/>
            </a:xfrm>
          </p:grpSpPr>
          <p:sp>
            <p:nvSpPr>
              <p:cNvPr id="21" name="Rectangle 20">
                <a:extLst>
                  <a:ext uri="{FF2B5EF4-FFF2-40B4-BE49-F238E27FC236}">
                    <a16:creationId xmlns:a16="http://schemas.microsoft.com/office/drawing/2014/main" id="{460AEC5B-5193-8898-80E1-D81C044EDABA}"/>
                  </a:ext>
                </a:extLst>
              </p:cNvPr>
              <p:cNvSpPr>
                <a:spLocks noGrp="1" noRot="1" noMove="1" noResize="1" noEditPoints="1" noAdjustHandles="1" noChangeArrowheads="1" noChangeShapeType="1"/>
              </p:cNvSpPr>
              <p:nvPr/>
            </p:nvSpPr>
            <p:spPr>
              <a:xfrm>
                <a:off x="5831424" y="2769791"/>
                <a:ext cx="3276000" cy="449966"/>
              </a:xfrm>
              <a:prstGeom prst="rect">
                <a:avLst/>
              </a:prstGeom>
              <a:solidFill>
                <a:srgbClr val="D155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2" name="TextBox 3">
                <a:extLst>
                  <a:ext uri="{FF2B5EF4-FFF2-40B4-BE49-F238E27FC236}">
                    <a16:creationId xmlns:a16="http://schemas.microsoft.com/office/drawing/2014/main" id="{E858BBD4-6C2A-C11A-52CF-19C56CDAC92C}"/>
                  </a:ext>
                </a:extLst>
              </p:cNvPr>
              <p:cNvSpPr txBox="1">
                <a:spLocks noGrp="1" noRot="1" noMove="1" noResize="1" noEditPoints="1" noAdjustHandles="1" noChangeArrowheads="1" noChangeShapeType="1"/>
              </p:cNvSpPr>
              <p:nvPr/>
            </p:nvSpPr>
            <p:spPr>
              <a:xfrm>
                <a:off x="5887512" y="2726257"/>
                <a:ext cx="3219912" cy="513795"/>
              </a:xfrm>
              <a:prstGeom prst="rect">
                <a:avLst/>
              </a:prstGeom>
              <a:noFill/>
            </p:spPr>
            <p:txBody>
              <a:bodyPr wrap="square" lIns="0" tIns="0" rIns="0" bIns="0" rtlCol="0" anchor="t">
                <a:spAutoFit/>
              </a:bodyPr>
              <a:lstStyle/>
              <a:p>
                <a:pPr marL="0" lvl="1">
                  <a:lnSpc>
                    <a:spcPct val="108000"/>
                  </a:lnSpc>
                  <a:spcAft>
                    <a:spcPts val="600"/>
                  </a:spcAft>
                </a:pPr>
                <a:r>
                  <a:rPr lang="en-AU" sz="3200" dirty="0">
                    <a:solidFill>
                      <a:schemeClr val="bg1"/>
                    </a:solidFill>
                    <a:effectLst/>
                    <a:latin typeface="Poppins Medium" panose="00000600000000000000" pitchFamily="2" charset="0"/>
                    <a:ea typeface="Calibri" panose="020F0502020204030204" pitchFamily="34" charset="0"/>
                    <a:cs typeface="Poppins Medium" panose="00000600000000000000" pitchFamily="2" charset="0"/>
                  </a:rPr>
                  <a:t>series of events</a:t>
                </a:r>
                <a:endParaRPr lang="en-US" sz="3200" dirty="0">
                  <a:solidFill>
                    <a:schemeClr val="bg1"/>
                  </a:solidFill>
                  <a:latin typeface="Poppins Light" panose="00000400000000000000" pitchFamily="2" charset="0"/>
                  <a:ea typeface="Arimo"/>
                  <a:cs typeface="Poppins Light" panose="00000400000000000000" pitchFamily="2" charset="0"/>
                  <a:sym typeface="Arimo"/>
                </a:endParaRPr>
              </a:p>
            </p:txBody>
          </p:sp>
        </p:grpSp>
        <p:grpSp>
          <p:nvGrpSpPr>
            <p:cNvPr id="55" name="Group 54">
              <a:extLst>
                <a:ext uri="{FF2B5EF4-FFF2-40B4-BE49-F238E27FC236}">
                  <a16:creationId xmlns:a16="http://schemas.microsoft.com/office/drawing/2014/main" id="{DEE00DA6-E1EB-89F1-115D-8B227ABB76EE}"/>
                </a:ext>
              </a:extLst>
            </p:cNvPr>
            <p:cNvGrpSpPr>
              <a:grpSpLocks noGrp="1" noUngrp="1" noRot="1" noMove="1" noResize="1"/>
            </p:cNvGrpSpPr>
            <p:nvPr/>
          </p:nvGrpSpPr>
          <p:grpSpPr>
            <a:xfrm>
              <a:off x="10792200" y="2724705"/>
              <a:ext cx="6106200" cy="513795"/>
              <a:chOff x="10792200" y="2724705"/>
              <a:chExt cx="6106200" cy="513795"/>
            </a:xfrm>
          </p:grpSpPr>
          <p:sp>
            <p:nvSpPr>
              <p:cNvPr id="22" name="Rectangle 21">
                <a:extLst>
                  <a:ext uri="{FF2B5EF4-FFF2-40B4-BE49-F238E27FC236}">
                    <a16:creationId xmlns:a16="http://schemas.microsoft.com/office/drawing/2014/main" id="{90B9F1F5-B563-6DDF-4489-DF1E85A9FE8C}"/>
                  </a:ext>
                </a:extLst>
              </p:cNvPr>
              <p:cNvSpPr>
                <a:spLocks noGrp="1" noRot="1" noMove="1" noResize="1" noEditPoints="1" noAdjustHandles="1" noChangeArrowheads="1" noChangeShapeType="1"/>
              </p:cNvSpPr>
              <p:nvPr/>
            </p:nvSpPr>
            <p:spPr>
              <a:xfrm>
                <a:off x="10792200" y="2769791"/>
                <a:ext cx="6048000" cy="449966"/>
              </a:xfrm>
              <a:prstGeom prst="rect">
                <a:avLst/>
              </a:prstGeom>
              <a:solidFill>
                <a:srgbClr val="D155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4" name="TextBox 3">
                <a:extLst>
                  <a:ext uri="{FF2B5EF4-FFF2-40B4-BE49-F238E27FC236}">
                    <a16:creationId xmlns:a16="http://schemas.microsoft.com/office/drawing/2014/main" id="{8398A3B4-289A-D3EC-E0BB-614E564AA6C9}"/>
                  </a:ext>
                </a:extLst>
              </p:cNvPr>
              <p:cNvSpPr txBox="1">
                <a:spLocks noGrp="1" noRot="1" noMove="1" noResize="1" noEditPoints="1" noAdjustHandles="1" noChangeArrowheads="1" noChangeShapeType="1"/>
              </p:cNvSpPr>
              <p:nvPr/>
            </p:nvSpPr>
            <p:spPr>
              <a:xfrm>
                <a:off x="10832400" y="2724705"/>
                <a:ext cx="6066000" cy="513795"/>
              </a:xfrm>
              <a:prstGeom prst="rect">
                <a:avLst/>
              </a:prstGeom>
              <a:noFill/>
            </p:spPr>
            <p:txBody>
              <a:bodyPr wrap="square" lIns="0" tIns="0" rIns="0" bIns="0" rtlCol="0" anchor="t">
                <a:spAutoFit/>
              </a:bodyPr>
              <a:lstStyle/>
              <a:p>
                <a:pPr marL="0" lvl="1">
                  <a:lnSpc>
                    <a:spcPct val="108000"/>
                  </a:lnSpc>
                  <a:spcAft>
                    <a:spcPts val="600"/>
                  </a:spcAft>
                </a:pPr>
                <a:r>
                  <a:rPr lang="en-AU" sz="3200"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abuse, maltreatment, neglect</a:t>
                </a:r>
                <a:endParaRPr lang="en-US" sz="3200" dirty="0">
                  <a:solidFill>
                    <a:schemeClr val="bg1"/>
                  </a:solidFill>
                  <a:latin typeface="Poppins Light" panose="00000400000000000000" pitchFamily="2" charset="0"/>
                  <a:ea typeface="Arimo"/>
                  <a:cs typeface="Poppins Light" panose="00000400000000000000" pitchFamily="2" charset="0"/>
                  <a:sym typeface="Arimo"/>
                </a:endParaRPr>
              </a:p>
            </p:txBody>
          </p:sp>
        </p:grpSp>
      </p:grpSp>
      <p:grpSp>
        <p:nvGrpSpPr>
          <p:cNvPr id="64" name="Group 63">
            <a:extLst>
              <a:ext uri="{FF2B5EF4-FFF2-40B4-BE49-F238E27FC236}">
                <a16:creationId xmlns:a16="http://schemas.microsoft.com/office/drawing/2014/main" id="{05402FF6-E314-9030-DEB5-A635A08D1735}"/>
              </a:ext>
            </a:extLst>
          </p:cNvPr>
          <p:cNvGrpSpPr>
            <a:grpSpLocks noGrp="1" noUngrp="1" noRot="1" noMove="1" noResize="1"/>
          </p:cNvGrpSpPr>
          <p:nvPr/>
        </p:nvGrpSpPr>
        <p:grpSpPr>
          <a:xfrm>
            <a:off x="10169669" y="6591302"/>
            <a:ext cx="2522588" cy="1037688"/>
            <a:chOff x="10169669" y="6591302"/>
            <a:chExt cx="2522588" cy="1037688"/>
          </a:xfrm>
        </p:grpSpPr>
        <p:sp>
          <p:nvSpPr>
            <p:cNvPr id="63" name="Isosceles Triangle 62">
              <a:extLst>
                <a:ext uri="{FF2B5EF4-FFF2-40B4-BE49-F238E27FC236}">
                  <a16:creationId xmlns:a16="http://schemas.microsoft.com/office/drawing/2014/main" id="{749508B6-7071-535F-8829-6454CC5784E8}"/>
                </a:ext>
              </a:extLst>
            </p:cNvPr>
            <p:cNvSpPr>
              <a:spLocks noGrp="1" noRot="1" noMove="1" noResize="1" noEditPoints="1" noAdjustHandles="1" noChangeArrowheads="1" noChangeShapeType="1"/>
            </p:cNvSpPr>
            <p:nvPr/>
          </p:nvSpPr>
          <p:spPr>
            <a:xfrm rot="5400000">
              <a:off x="11758682" y="6695414"/>
              <a:ext cx="1037688" cy="829463"/>
            </a:xfrm>
            <a:prstGeom prst="triangle">
              <a:avLst>
                <a:gd name="adj" fmla="val 50000"/>
              </a:avLst>
            </a:prstGeom>
            <a:solidFill>
              <a:srgbClr val="D155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extBox 56">
              <a:extLst>
                <a:ext uri="{FF2B5EF4-FFF2-40B4-BE49-F238E27FC236}">
                  <a16:creationId xmlns:a16="http://schemas.microsoft.com/office/drawing/2014/main" id="{F28EB624-EF35-9BDC-0FAD-2BBFA5FCAAE0}"/>
                </a:ext>
              </a:extLst>
            </p:cNvPr>
            <p:cNvSpPr txBox="1">
              <a:spLocks noGrp="1" noRot="1" noMove="1" noResize="1" noEditPoints="1" noAdjustHandles="1" noChangeArrowheads="1" noChangeShapeType="1"/>
            </p:cNvSpPr>
            <p:nvPr/>
          </p:nvSpPr>
          <p:spPr>
            <a:xfrm>
              <a:off x="10169669" y="6879313"/>
              <a:ext cx="2107858" cy="461665"/>
            </a:xfrm>
            <a:prstGeom prst="rect">
              <a:avLst/>
            </a:prstGeom>
            <a:solidFill>
              <a:srgbClr val="D15548"/>
            </a:solidFill>
          </p:spPr>
          <p:txBody>
            <a:bodyPr wrap="square" rtlCol="0">
              <a:spAutoFit/>
            </a:bodyPr>
            <a:lstStyle/>
            <a:p>
              <a:r>
                <a:rPr lang="en-AU" sz="2400" dirty="0">
                  <a:solidFill>
                    <a:schemeClr val="bg1"/>
                  </a:solidFill>
                  <a:latin typeface="Poppins Medium" panose="00000600000000000000" pitchFamily="2" charset="0"/>
                  <a:ea typeface="Roboto" panose="02000000000000000000" pitchFamily="2" charset="0"/>
                  <a:cs typeface="Poppins Medium" panose="00000600000000000000" pitchFamily="2" charset="0"/>
                </a:rPr>
                <a:t>in childhood</a:t>
              </a:r>
            </a:p>
          </p:txBody>
        </p:sp>
      </p:grpSp>
    </p:spTree>
    <p:extLst>
      <p:ext uri="{BB962C8B-B14F-4D97-AF65-F5344CB8AC3E}">
        <p14:creationId xmlns:p14="http://schemas.microsoft.com/office/powerpoint/2010/main" val="1454069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Toxic Stress Derails Healthy Development">
            <a:hlinkClick r:id="" action="ppaction://media"/>
            <a:extLst>
              <a:ext uri="{FF2B5EF4-FFF2-40B4-BE49-F238E27FC236}">
                <a16:creationId xmlns:a16="http://schemas.microsoft.com/office/drawing/2014/main" id="{10466373-295B-141E-550E-4EC06F95F26C}"/>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3124200" y="2604759"/>
            <a:ext cx="11125200" cy="6285738"/>
          </a:xfrm>
          <a:prstGeom prst="rect">
            <a:avLst/>
          </a:prstGeom>
        </p:spPr>
      </p:pic>
      <p:sp>
        <p:nvSpPr>
          <p:cNvPr id="2" name="TextBox 1">
            <a:extLst>
              <a:ext uri="{FF2B5EF4-FFF2-40B4-BE49-F238E27FC236}">
                <a16:creationId xmlns:a16="http://schemas.microsoft.com/office/drawing/2014/main" id="{F8877548-2210-5FA0-37E3-597BCA1BD3BB}"/>
              </a:ext>
            </a:extLst>
          </p:cNvPr>
          <p:cNvSpPr txBox="1">
            <a:spLocks noGrp="1" noRot="1" noMove="1" noResize="1" noEditPoints="1" noAdjustHandles="1" noChangeArrowheads="1" noChangeShapeType="1"/>
          </p:cNvSpPr>
          <p:nvPr/>
        </p:nvSpPr>
        <p:spPr>
          <a:xfrm>
            <a:off x="5559765" y="8894719"/>
            <a:ext cx="6254070" cy="646331"/>
          </a:xfrm>
          <a:prstGeom prst="rect">
            <a:avLst/>
          </a:prstGeom>
          <a:noFill/>
        </p:spPr>
        <p:txBody>
          <a:bodyPr wrap="square" rtlCol="0">
            <a:spAutoFit/>
          </a:bodyPr>
          <a:lstStyle/>
          <a:p>
            <a:pPr algn="ctr"/>
            <a:r>
              <a:rPr lang="en-AU" sz="1800" u="sng" dirty="0">
                <a:solidFill>
                  <a:srgbClr val="0000FF"/>
                </a:solidFill>
                <a:effectLst/>
                <a:latin typeface="Poppins Light" panose="00000400000000000000" pitchFamily="2" charset="0"/>
                <a:ea typeface="Calibri" panose="020F0502020204030204" pitchFamily="34" charset="0"/>
                <a:cs typeface="Poppins Light" panose="00000400000000000000" pitchFamily="2" charset="0"/>
                <a:hlinkClick r:id="rId5"/>
              </a:rPr>
              <a:t>Toxic stress derails healthy development | YouTube</a:t>
            </a:r>
            <a:r>
              <a:rPr lang="en-AU" sz="1800" dirty="0">
                <a:effectLst/>
                <a:latin typeface="Poppins Light" panose="00000400000000000000" pitchFamily="2" charset="0"/>
                <a:ea typeface="Calibri" panose="020F0502020204030204" pitchFamily="34" charset="0"/>
                <a:cs typeface="Poppins Light" panose="00000400000000000000" pitchFamily="2" charset="0"/>
              </a:rPr>
              <a:t> </a:t>
            </a:r>
          </a:p>
          <a:p>
            <a:pPr algn="ctr"/>
            <a:endParaRPr lang="en-AU" dirty="0"/>
          </a:p>
        </p:txBody>
      </p:sp>
      <p:grpSp>
        <p:nvGrpSpPr>
          <p:cNvPr id="5" name="Group 4">
            <a:extLst>
              <a:ext uri="{FF2B5EF4-FFF2-40B4-BE49-F238E27FC236}">
                <a16:creationId xmlns:a16="http://schemas.microsoft.com/office/drawing/2014/main" id="{F2293848-5728-3336-7028-CFF14C36CC3B}"/>
              </a:ext>
            </a:extLst>
          </p:cNvPr>
          <p:cNvGrpSpPr>
            <a:grpSpLocks noGrp="1" noUngrp="1" noRot="1" noMove="1" noResize="1"/>
          </p:cNvGrpSpPr>
          <p:nvPr/>
        </p:nvGrpSpPr>
        <p:grpSpPr>
          <a:xfrm>
            <a:off x="457200" y="449486"/>
            <a:ext cx="10668000" cy="1058500"/>
            <a:chOff x="457200" y="449486"/>
            <a:chExt cx="10668000" cy="1058500"/>
          </a:xfrm>
        </p:grpSpPr>
        <p:sp>
          <p:nvSpPr>
            <p:cNvPr id="4" name="TextBox 3">
              <a:extLst>
                <a:ext uri="{FF2B5EF4-FFF2-40B4-BE49-F238E27FC236}">
                  <a16:creationId xmlns:a16="http://schemas.microsoft.com/office/drawing/2014/main" id="{3B0D8EC6-B196-799B-C0A3-2D744BC98656}"/>
                </a:ext>
              </a:extLst>
            </p:cNvPr>
            <p:cNvSpPr txBox="1">
              <a:spLocks noGrp="1" noRot="1" noMove="1" noResize="1" noEditPoints="1" noAdjustHandles="1" noChangeArrowheads="1" noChangeShapeType="1"/>
            </p:cNvSpPr>
            <p:nvPr/>
          </p:nvSpPr>
          <p:spPr>
            <a:xfrm>
              <a:off x="457200" y="800100"/>
              <a:ext cx="10668000" cy="707886"/>
            </a:xfrm>
            <a:prstGeom prst="rect">
              <a:avLst/>
            </a:prstGeom>
            <a:noFill/>
          </p:spPr>
          <p:txBody>
            <a:bodyPr wrap="square" rtlCol="0">
              <a:spAutoFit/>
            </a:bodyPr>
            <a:lstStyle/>
            <a:p>
              <a:r>
                <a:rPr lang="en-AU" sz="4000" dirty="0">
                  <a:latin typeface="Poppins SemiBold" panose="00000700000000000000" pitchFamily="2" charset="0"/>
                  <a:cs typeface="Poppins SemiBold" panose="00000700000000000000" pitchFamily="2" charset="0"/>
                </a:rPr>
                <a:t>Toxic stress and development trauma</a:t>
              </a:r>
            </a:p>
          </p:txBody>
        </p:sp>
        <p:sp>
          <p:nvSpPr>
            <p:cNvPr id="7" name="TextBox 6">
              <a:extLst>
                <a:ext uri="{FF2B5EF4-FFF2-40B4-BE49-F238E27FC236}">
                  <a16:creationId xmlns:a16="http://schemas.microsoft.com/office/drawing/2014/main" id="{F6281023-5B2B-A642-7378-0CA88283541E}"/>
                </a:ext>
              </a:extLst>
            </p:cNvPr>
            <p:cNvSpPr txBox="1">
              <a:spLocks noGrp="1" noRot="1" noMove="1" noResize="1" noEditPoints="1" noAdjustHandles="1" noChangeArrowheads="1" noChangeShapeType="1"/>
            </p:cNvSpPr>
            <p:nvPr/>
          </p:nvSpPr>
          <p:spPr>
            <a:xfrm>
              <a:off x="457200" y="449486"/>
              <a:ext cx="8536292" cy="461665"/>
            </a:xfrm>
            <a:prstGeom prst="rect">
              <a:avLst/>
            </a:prstGeom>
            <a:noFill/>
          </p:spPr>
          <p:txBody>
            <a:bodyPr wrap="square" rtlCol="0">
              <a:spAutoFit/>
            </a:bodyPr>
            <a:lstStyle/>
            <a:p>
              <a:r>
                <a:rPr lang="en-AU" sz="2400" dirty="0">
                  <a:latin typeface="Poppins" panose="00000500000000000000" pitchFamily="2" charset="0"/>
                  <a:cs typeface="Poppins" panose="00000500000000000000" pitchFamily="2" charset="0"/>
                </a:rPr>
                <a:t>Part 2 – Understanding trauma</a:t>
              </a:r>
            </a:p>
          </p:txBody>
        </p:sp>
      </p:grpSp>
    </p:spTree>
    <p:extLst>
      <p:ext uri="{BB962C8B-B14F-4D97-AF65-F5344CB8AC3E}">
        <p14:creationId xmlns:p14="http://schemas.microsoft.com/office/powerpoint/2010/main" val="351072623"/>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106CB-B44A-1A26-517F-8BD005B1DE5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D9879B0-A58F-6B1C-C363-EE61BC077475}"/>
              </a:ext>
            </a:extLst>
          </p:cNvPr>
          <p:cNvGrpSpPr>
            <a:grpSpLocks noGrp="1" noUngrp="1" noRot="1" noMove="1" noResize="1"/>
          </p:cNvGrpSpPr>
          <p:nvPr/>
        </p:nvGrpSpPr>
        <p:grpSpPr>
          <a:xfrm>
            <a:off x="457200" y="449486"/>
            <a:ext cx="10668000" cy="1058500"/>
            <a:chOff x="457200" y="449486"/>
            <a:chExt cx="10668000" cy="1058500"/>
          </a:xfrm>
        </p:grpSpPr>
        <p:sp>
          <p:nvSpPr>
            <p:cNvPr id="2" name="TextBox 1">
              <a:extLst>
                <a:ext uri="{FF2B5EF4-FFF2-40B4-BE49-F238E27FC236}">
                  <a16:creationId xmlns:a16="http://schemas.microsoft.com/office/drawing/2014/main" id="{D47D11A6-9BAF-42AA-9ABC-26D236BBDF11}"/>
                </a:ext>
              </a:extLst>
            </p:cNvPr>
            <p:cNvSpPr txBox="1">
              <a:spLocks noGrp="1" noRot="1" noMove="1" noResize="1" noEditPoints="1" noAdjustHandles="1" noChangeArrowheads="1" noChangeShapeType="1"/>
            </p:cNvSpPr>
            <p:nvPr/>
          </p:nvSpPr>
          <p:spPr>
            <a:xfrm>
              <a:off x="457200" y="800100"/>
              <a:ext cx="10668000" cy="707886"/>
            </a:xfrm>
            <a:prstGeom prst="rect">
              <a:avLst/>
            </a:prstGeom>
            <a:noFill/>
          </p:spPr>
          <p:txBody>
            <a:bodyPr wrap="square" rtlCol="0">
              <a:spAutoFit/>
            </a:bodyPr>
            <a:lstStyle/>
            <a:p>
              <a:r>
                <a:rPr lang="en-AU" sz="4000" dirty="0">
                  <a:latin typeface="Poppins SemiBold" panose="00000700000000000000" pitchFamily="2" charset="0"/>
                  <a:cs typeface="Poppins SemiBold" panose="00000700000000000000" pitchFamily="2" charset="0"/>
                </a:rPr>
                <a:t>Impacts?</a:t>
              </a:r>
            </a:p>
          </p:txBody>
        </p:sp>
        <p:sp>
          <p:nvSpPr>
            <p:cNvPr id="5" name="TextBox 4">
              <a:extLst>
                <a:ext uri="{FF2B5EF4-FFF2-40B4-BE49-F238E27FC236}">
                  <a16:creationId xmlns:a16="http://schemas.microsoft.com/office/drawing/2014/main" id="{30154A0D-EFD4-6A22-9F4D-D706765BD18D}"/>
                </a:ext>
              </a:extLst>
            </p:cNvPr>
            <p:cNvSpPr txBox="1">
              <a:spLocks noGrp="1" noRot="1" noMove="1" noResize="1" noEditPoints="1" noAdjustHandles="1" noChangeArrowheads="1" noChangeShapeType="1"/>
            </p:cNvSpPr>
            <p:nvPr/>
          </p:nvSpPr>
          <p:spPr>
            <a:xfrm>
              <a:off x="457200" y="449486"/>
              <a:ext cx="8536292" cy="461665"/>
            </a:xfrm>
            <a:prstGeom prst="rect">
              <a:avLst/>
            </a:prstGeom>
            <a:noFill/>
          </p:spPr>
          <p:txBody>
            <a:bodyPr wrap="square" rtlCol="0">
              <a:spAutoFit/>
            </a:bodyPr>
            <a:lstStyle/>
            <a:p>
              <a:r>
                <a:rPr lang="en-AU" sz="2400" dirty="0">
                  <a:latin typeface="Poppins" panose="00000500000000000000" pitchFamily="2" charset="0"/>
                  <a:cs typeface="Poppins" panose="00000500000000000000" pitchFamily="2" charset="0"/>
                </a:rPr>
                <a:t>Part 2 – Understanding trauma</a:t>
              </a:r>
            </a:p>
          </p:txBody>
        </p:sp>
      </p:grpSp>
      <p:pic>
        <p:nvPicPr>
          <p:cNvPr id="9" name="Picture 8" descr="A silhouette of a child with a lightning bolt in her hair&#10;&#10;AI-generated content may be incorrect.">
            <a:extLst>
              <a:ext uri="{FF2B5EF4-FFF2-40B4-BE49-F238E27FC236}">
                <a16:creationId xmlns:a16="http://schemas.microsoft.com/office/drawing/2014/main" id="{EA53611D-7EA3-266C-5D67-AAA949981A2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109102" y="5682544"/>
            <a:ext cx="3285792" cy="4177545"/>
          </a:xfrm>
          <a:prstGeom prst="rect">
            <a:avLst/>
          </a:prstGeom>
        </p:spPr>
      </p:pic>
      <p:pic>
        <p:nvPicPr>
          <p:cNvPr id="12" name="Picture 11" descr="A silhouette of a child with a ponytail and gears in her hair&#10;&#10;AI-generated content may be incorrect.">
            <a:extLst>
              <a:ext uri="{FF2B5EF4-FFF2-40B4-BE49-F238E27FC236}">
                <a16:creationId xmlns:a16="http://schemas.microsoft.com/office/drawing/2014/main" id="{5B47A9A2-8B47-B919-10CE-58D512D5FFE5}"/>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1879835" y="5682543"/>
            <a:ext cx="3285792" cy="4177546"/>
          </a:xfrm>
          <a:prstGeom prst="rect">
            <a:avLst/>
          </a:prstGeom>
        </p:spPr>
      </p:pic>
      <p:pic>
        <p:nvPicPr>
          <p:cNvPr id="18" name="Picture 17">
            <a:extLst>
              <a:ext uri="{FF2B5EF4-FFF2-40B4-BE49-F238E27FC236}">
                <a16:creationId xmlns:a16="http://schemas.microsoft.com/office/drawing/2014/main" id="{0D66F10E-BE44-6964-ACE3-C596824F522F}"/>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13370909" y="6486953"/>
            <a:ext cx="4924777" cy="3373135"/>
          </a:xfrm>
          <a:prstGeom prst="rect">
            <a:avLst/>
          </a:prstGeom>
        </p:spPr>
      </p:pic>
      <p:pic>
        <p:nvPicPr>
          <p:cNvPr id="19" name="Picture 18">
            <a:extLst>
              <a:ext uri="{FF2B5EF4-FFF2-40B4-BE49-F238E27FC236}">
                <a16:creationId xmlns:a16="http://schemas.microsoft.com/office/drawing/2014/main" id="{35E41FFB-EC7D-0584-6117-2FA49C28717B}"/>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rcRect/>
          <a:stretch/>
        </p:blipFill>
        <p:spPr>
          <a:xfrm>
            <a:off x="1902" y="6501531"/>
            <a:ext cx="4927093" cy="3343979"/>
          </a:xfrm>
          <a:prstGeom prst="rect">
            <a:avLst/>
          </a:prstGeom>
        </p:spPr>
      </p:pic>
      <p:sp>
        <p:nvSpPr>
          <p:cNvPr id="26" name="TextBox 25">
            <a:extLst>
              <a:ext uri="{FF2B5EF4-FFF2-40B4-BE49-F238E27FC236}">
                <a16:creationId xmlns:a16="http://schemas.microsoft.com/office/drawing/2014/main" id="{7CA58FB3-0C1C-E402-1E1A-8C0F8AC73274}"/>
              </a:ext>
            </a:extLst>
          </p:cNvPr>
          <p:cNvSpPr txBox="1">
            <a:spLocks noGrp="1" noRot="1" noMove="1" noResize="1" noEditPoints="1" noAdjustHandles="1" noChangeArrowheads="1" noChangeShapeType="1"/>
          </p:cNvSpPr>
          <p:nvPr/>
        </p:nvSpPr>
        <p:spPr>
          <a:xfrm>
            <a:off x="2530564" y="2119783"/>
            <a:ext cx="4800600" cy="411138"/>
          </a:xfrm>
          <a:prstGeom prst="rect">
            <a:avLst/>
          </a:prstGeom>
          <a:solidFill>
            <a:srgbClr val="F1D3CA">
              <a:alpha val="76000"/>
            </a:srgbClr>
          </a:solidFill>
        </p:spPr>
        <p:txBody>
          <a:bodyPr wrap="square" numCol="1" anchor="ctr" anchorCtr="0">
            <a:spAutoFit/>
          </a:bodyPr>
          <a:lstStyle/>
          <a:p>
            <a:pPr marL="285750" indent="-285750">
              <a:lnSpc>
                <a:spcPct val="107000"/>
              </a:lnSpc>
              <a:spcAft>
                <a:spcPts val="800"/>
              </a:spcAft>
              <a:buFont typeface="Montserrat" panose="00000500000000000000" pitchFamily="2" charset="0"/>
              <a:buChar char="●"/>
            </a:pPr>
            <a:r>
              <a:rPr lang="en-AU" sz="2000" kern="100" dirty="0">
                <a:latin typeface="Poppins Light" panose="00000400000000000000" pitchFamily="2" charset="0"/>
                <a:ea typeface="Aptos" panose="020B0004020202020204" pitchFamily="34" charset="0"/>
                <a:cs typeface="Poppins Light" panose="00000400000000000000" pitchFamily="2" charset="0"/>
              </a:rPr>
              <a:t>Emotional regulation skills</a:t>
            </a:r>
          </a:p>
        </p:txBody>
      </p:sp>
      <p:sp>
        <p:nvSpPr>
          <p:cNvPr id="24" name="TextBox 23">
            <a:extLst>
              <a:ext uri="{FF2B5EF4-FFF2-40B4-BE49-F238E27FC236}">
                <a16:creationId xmlns:a16="http://schemas.microsoft.com/office/drawing/2014/main" id="{03C03CF5-4E45-D81A-13B0-AF1151274129}"/>
              </a:ext>
            </a:extLst>
          </p:cNvPr>
          <p:cNvSpPr txBox="1">
            <a:spLocks noGrp="1" noRot="1" noMove="1" noResize="1" noEditPoints="1" noAdjustHandles="1" noChangeArrowheads="1" noChangeShapeType="1"/>
          </p:cNvSpPr>
          <p:nvPr/>
        </p:nvSpPr>
        <p:spPr>
          <a:xfrm>
            <a:off x="2457110" y="1604343"/>
            <a:ext cx="2956157" cy="461665"/>
          </a:xfrm>
          <a:prstGeom prst="rect">
            <a:avLst/>
          </a:prstGeom>
          <a:noFill/>
        </p:spPr>
        <p:txBody>
          <a:bodyPr wrap="square" rtlCol="0">
            <a:spAutoFit/>
          </a:bodyPr>
          <a:lstStyle/>
          <a:p>
            <a:r>
              <a:rPr lang="en-AU" sz="2400" dirty="0">
                <a:latin typeface="Poppins Medium" panose="00000600000000000000" pitchFamily="2" charset="0"/>
                <a:cs typeface="Poppins Medium" panose="00000600000000000000" pitchFamily="2" charset="0"/>
              </a:rPr>
              <a:t>Survival brain</a:t>
            </a:r>
          </a:p>
        </p:txBody>
      </p:sp>
      <p:sp>
        <p:nvSpPr>
          <p:cNvPr id="32" name="TextBox 31">
            <a:extLst>
              <a:ext uri="{FF2B5EF4-FFF2-40B4-BE49-F238E27FC236}">
                <a16:creationId xmlns:a16="http://schemas.microsoft.com/office/drawing/2014/main" id="{08B4D8B3-0E0D-E413-07E5-5D2871E8F666}"/>
              </a:ext>
            </a:extLst>
          </p:cNvPr>
          <p:cNvSpPr txBox="1"/>
          <p:nvPr/>
        </p:nvSpPr>
        <p:spPr>
          <a:xfrm>
            <a:off x="9995518" y="2052354"/>
            <a:ext cx="4800600" cy="411138"/>
          </a:xfrm>
          <a:prstGeom prst="rect">
            <a:avLst/>
          </a:prstGeom>
          <a:solidFill>
            <a:srgbClr val="DCE6F2"/>
          </a:solidFill>
        </p:spPr>
        <p:txBody>
          <a:bodyPr wrap="square" numCol="1">
            <a:spAutoFit/>
          </a:bodyPr>
          <a:lstStyle/>
          <a:p>
            <a:pPr marL="285750" indent="-285750">
              <a:lnSpc>
                <a:spcPct val="107000"/>
              </a:lnSpc>
              <a:spcAft>
                <a:spcPts val="800"/>
              </a:spcAft>
              <a:buFont typeface="Montserrat" panose="00000500000000000000" pitchFamily="2" charset="0"/>
              <a:buChar char="●"/>
            </a:pPr>
            <a:r>
              <a:rPr lang="en-AU" sz="2000" kern="100" dirty="0">
                <a:effectLst/>
                <a:latin typeface="Poppins Light" panose="00000400000000000000" pitchFamily="2" charset="0"/>
                <a:ea typeface="Aptos" panose="020B0004020202020204" pitchFamily="34" charset="0"/>
                <a:cs typeface="Poppins Light" panose="00000400000000000000" pitchFamily="2" charset="0"/>
              </a:rPr>
              <a:t>Building relationships.</a:t>
            </a:r>
          </a:p>
        </p:txBody>
      </p:sp>
      <p:sp>
        <p:nvSpPr>
          <p:cNvPr id="30" name="TextBox 29">
            <a:extLst>
              <a:ext uri="{FF2B5EF4-FFF2-40B4-BE49-F238E27FC236}">
                <a16:creationId xmlns:a16="http://schemas.microsoft.com/office/drawing/2014/main" id="{012E672E-E6BB-87E2-9D52-56CF8762649E}"/>
              </a:ext>
            </a:extLst>
          </p:cNvPr>
          <p:cNvSpPr txBox="1">
            <a:spLocks noGrp="1" noRot="1" noMove="1" noResize="1" noEditPoints="1" noAdjustHandles="1" noChangeArrowheads="1" noChangeShapeType="1"/>
          </p:cNvSpPr>
          <p:nvPr/>
        </p:nvSpPr>
        <p:spPr>
          <a:xfrm>
            <a:off x="9884178" y="1544229"/>
            <a:ext cx="4060422" cy="461665"/>
          </a:xfrm>
          <a:prstGeom prst="rect">
            <a:avLst/>
          </a:prstGeom>
          <a:noFill/>
        </p:spPr>
        <p:txBody>
          <a:bodyPr wrap="square" rtlCol="0">
            <a:spAutoFit/>
          </a:bodyPr>
          <a:lstStyle/>
          <a:p>
            <a:r>
              <a:rPr lang="en-AU" sz="2400" dirty="0">
                <a:latin typeface="Poppins Medium" panose="00000600000000000000" pitchFamily="2" charset="0"/>
                <a:cs typeface="Poppins Medium" panose="00000600000000000000" pitchFamily="2" charset="0"/>
              </a:rPr>
              <a:t>Thinking brain</a:t>
            </a:r>
          </a:p>
        </p:txBody>
      </p:sp>
      <p:sp>
        <p:nvSpPr>
          <p:cNvPr id="41" name="TextBox 40">
            <a:extLst>
              <a:ext uri="{FF2B5EF4-FFF2-40B4-BE49-F238E27FC236}">
                <a16:creationId xmlns:a16="http://schemas.microsoft.com/office/drawing/2014/main" id="{724F0561-B688-5541-2A6D-A1F6FF7742D9}"/>
              </a:ext>
            </a:extLst>
          </p:cNvPr>
          <p:cNvSpPr txBox="1">
            <a:spLocks noGrp="1" noRot="1" noMove="1" noResize="1" noEditPoints="1" noAdjustHandles="1" noChangeArrowheads="1" noChangeShapeType="1"/>
          </p:cNvSpPr>
          <p:nvPr/>
        </p:nvSpPr>
        <p:spPr>
          <a:xfrm>
            <a:off x="2535715" y="2674636"/>
            <a:ext cx="4800600" cy="740459"/>
          </a:xfrm>
          <a:prstGeom prst="rect">
            <a:avLst/>
          </a:prstGeom>
          <a:solidFill>
            <a:srgbClr val="F1D3CA">
              <a:alpha val="76000"/>
            </a:srgbClr>
          </a:solidFill>
        </p:spPr>
        <p:txBody>
          <a:bodyPr wrap="square" numCol="1" anchor="ctr" anchorCtr="0">
            <a:spAutoFit/>
          </a:bodyPr>
          <a:lstStyle/>
          <a:p>
            <a:pPr marL="285750" indent="-285750">
              <a:lnSpc>
                <a:spcPct val="107000"/>
              </a:lnSpc>
              <a:spcAft>
                <a:spcPts val="800"/>
              </a:spcAft>
              <a:buFont typeface="Montserrat" panose="00000500000000000000" pitchFamily="2" charset="0"/>
              <a:buChar char="●"/>
            </a:pPr>
            <a:r>
              <a:rPr lang="en-AU" sz="2000" kern="100" dirty="0">
                <a:latin typeface="Poppins Light" panose="00000400000000000000" pitchFamily="2" charset="0"/>
                <a:ea typeface="Aptos" panose="020B0004020202020204" pitchFamily="34" charset="0"/>
                <a:cs typeface="Poppins Light" panose="00000400000000000000" pitchFamily="2" charset="0"/>
              </a:rPr>
              <a:t>The younger you are, the more vulnerable your brain.</a:t>
            </a:r>
          </a:p>
        </p:txBody>
      </p:sp>
      <p:sp>
        <p:nvSpPr>
          <p:cNvPr id="46" name="TextBox 45">
            <a:extLst>
              <a:ext uri="{FF2B5EF4-FFF2-40B4-BE49-F238E27FC236}">
                <a16:creationId xmlns:a16="http://schemas.microsoft.com/office/drawing/2014/main" id="{72B70343-96A2-735E-879D-C08F0DDEB2BD}"/>
              </a:ext>
            </a:extLst>
          </p:cNvPr>
          <p:cNvSpPr txBox="1">
            <a:spLocks noGrp="1" noRot="1" noMove="1" noResize="1" noEditPoints="1" noAdjustHandles="1" noChangeArrowheads="1" noChangeShapeType="1"/>
          </p:cNvSpPr>
          <p:nvPr/>
        </p:nvSpPr>
        <p:spPr>
          <a:xfrm>
            <a:off x="2507704" y="3558810"/>
            <a:ext cx="4800600" cy="740459"/>
          </a:xfrm>
          <a:prstGeom prst="rect">
            <a:avLst/>
          </a:prstGeom>
          <a:solidFill>
            <a:srgbClr val="F1D3CA">
              <a:alpha val="76000"/>
            </a:srgbClr>
          </a:solidFill>
        </p:spPr>
        <p:txBody>
          <a:bodyPr wrap="square" numCol="1" anchor="ctr" anchorCtr="0">
            <a:spAutoFit/>
          </a:bodyPr>
          <a:lstStyle/>
          <a:p>
            <a:pPr marL="285750" indent="-285750">
              <a:lnSpc>
                <a:spcPct val="107000"/>
              </a:lnSpc>
              <a:spcAft>
                <a:spcPts val="800"/>
              </a:spcAft>
              <a:buFont typeface="Montserrat" panose="00000500000000000000" pitchFamily="2" charset="0"/>
              <a:buChar char="●"/>
            </a:pPr>
            <a:r>
              <a:rPr lang="en-AU" sz="2000" kern="100" dirty="0">
                <a:latin typeface="Poppins Light" panose="00000400000000000000" pitchFamily="2" charset="0"/>
                <a:ea typeface="Aptos" panose="020B0004020202020204" pitchFamily="34" charset="0"/>
                <a:cs typeface="Poppins Light" panose="00000400000000000000" pitchFamily="2" charset="0"/>
              </a:rPr>
              <a:t>More toxic stress &gt; more time with ‘lid flipped’.</a:t>
            </a:r>
          </a:p>
        </p:txBody>
      </p:sp>
      <p:sp>
        <p:nvSpPr>
          <p:cNvPr id="50" name="TextBox 49">
            <a:extLst>
              <a:ext uri="{FF2B5EF4-FFF2-40B4-BE49-F238E27FC236}">
                <a16:creationId xmlns:a16="http://schemas.microsoft.com/office/drawing/2014/main" id="{DF1E8144-E985-8046-5148-E9F97709DA20}"/>
              </a:ext>
            </a:extLst>
          </p:cNvPr>
          <p:cNvSpPr txBox="1">
            <a:spLocks noGrp="1" noRot="1" noMove="1" noResize="1" noEditPoints="1" noAdjustHandles="1" noChangeArrowheads="1" noChangeShapeType="1"/>
          </p:cNvSpPr>
          <p:nvPr/>
        </p:nvSpPr>
        <p:spPr>
          <a:xfrm>
            <a:off x="9988310" y="2597728"/>
            <a:ext cx="4800600" cy="411138"/>
          </a:xfrm>
          <a:prstGeom prst="rect">
            <a:avLst/>
          </a:prstGeom>
          <a:solidFill>
            <a:srgbClr val="DCE6F2"/>
          </a:solidFill>
        </p:spPr>
        <p:txBody>
          <a:bodyPr wrap="square" numCol="1">
            <a:spAutoFit/>
          </a:bodyPr>
          <a:lstStyle/>
          <a:p>
            <a:pPr marL="285750" indent="-285750">
              <a:lnSpc>
                <a:spcPct val="107000"/>
              </a:lnSpc>
              <a:spcAft>
                <a:spcPts val="800"/>
              </a:spcAft>
              <a:buFont typeface="Montserrat" panose="00000500000000000000" pitchFamily="2" charset="0"/>
              <a:buChar char="●"/>
            </a:pPr>
            <a:r>
              <a:rPr lang="en-AU" sz="2000" kern="100" dirty="0">
                <a:effectLst/>
                <a:latin typeface="Poppins Light" panose="00000400000000000000" pitchFamily="2" charset="0"/>
                <a:ea typeface="Aptos" panose="020B0004020202020204" pitchFamily="34" charset="0"/>
                <a:cs typeface="Poppins Light" panose="00000400000000000000" pitchFamily="2" charset="0"/>
              </a:rPr>
              <a:t>Problem solving.</a:t>
            </a:r>
          </a:p>
        </p:txBody>
      </p:sp>
      <p:sp>
        <p:nvSpPr>
          <p:cNvPr id="51" name="TextBox 50">
            <a:extLst>
              <a:ext uri="{FF2B5EF4-FFF2-40B4-BE49-F238E27FC236}">
                <a16:creationId xmlns:a16="http://schemas.microsoft.com/office/drawing/2014/main" id="{F8407BF3-337C-13AD-603E-B8F2CCB89AE8}"/>
              </a:ext>
            </a:extLst>
          </p:cNvPr>
          <p:cNvSpPr txBox="1">
            <a:spLocks noGrp="1" noRot="1" noMove="1" noResize="1" noEditPoints="1" noAdjustHandles="1" noChangeArrowheads="1" noChangeShapeType="1"/>
          </p:cNvSpPr>
          <p:nvPr/>
        </p:nvSpPr>
        <p:spPr>
          <a:xfrm>
            <a:off x="9988310" y="3143102"/>
            <a:ext cx="4800600" cy="740459"/>
          </a:xfrm>
          <a:prstGeom prst="rect">
            <a:avLst/>
          </a:prstGeom>
          <a:solidFill>
            <a:srgbClr val="DCE6F2"/>
          </a:solidFill>
        </p:spPr>
        <p:txBody>
          <a:bodyPr wrap="square" numCol="1">
            <a:spAutoFit/>
          </a:bodyPr>
          <a:lstStyle/>
          <a:p>
            <a:pPr marL="285750" indent="-285750">
              <a:lnSpc>
                <a:spcPct val="107000"/>
              </a:lnSpc>
              <a:spcAft>
                <a:spcPts val="800"/>
              </a:spcAft>
              <a:buFont typeface="Montserrat" panose="00000500000000000000" pitchFamily="2" charset="0"/>
              <a:buChar char="●"/>
            </a:pPr>
            <a:r>
              <a:rPr lang="en-AU" sz="2000" kern="100" dirty="0">
                <a:effectLst/>
                <a:latin typeface="Poppins Light" panose="00000400000000000000" pitchFamily="2" charset="0"/>
                <a:ea typeface="Aptos" panose="020B0004020202020204" pitchFamily="34" charset="0"/>
                <a:cs typeface="Poppins Light" panose="00000400000000000000" pitchFamily="2" charset="0"/>
              </a:rPr>
              <a:t>Understanding cause and effect, long-term consequences.</a:t>
            </a:r>
          </a:p>
        </p:txBody>
      </p:sp>
      <p:sp>
        <p:nvSpPr>
          <p:cNvPr id="52" name="TextBox 51">
            <a:extLst>
              <a:ext uri="{FF2B5EF4-FFF2-40B4-BE49-F238E27FC236}">
                <a16:creationId xmlns:a16="http://schemas.microsoft.com/office/drawing/2014/main" id="{A8A41DF9-2931-19D1-85F6-A81F9320EBBC}"/>
              </a:ext>
            </a:extLst>
          </p:cNvPr>
          <p:cNvSpPr txBox="1">
            <a:spLocks noGrp="1" noRot="1" noMove="1" noResize="1" noEditPoints="1" noAdjustHandles="1" noChangeArrowheads="1" noChangeShapeType="1"/>
          </p:cNvSpPr>
          <p:nvPr/>
        </p:nvSpPr>
        <p:spPr>
          <a:xfrm>
            <a:off x="9988310" y="4017798"/>
            <a:ext cx="4800600" cy="411138"/>
          </a:xfrm>
          <a:prstGeom prst="rect">
            <a:avLst/>
          </a:prstGeom>
          <a:solidFill>
            <a:srgbClr val="DCE6F2"/>
          </a:solidFill>
        </p:spPr>
        <p:txBody>
          <a:bodyPr wrap="square" numCol="1">
            <a:spAutoFit/>
          </a:bodyPr>
          <a:lstStyle/>
          <a:p>
            <a:pPr marL="285750" indent="-285750">
              <a:lnSpc>
                <a:spcPct val="107000"/>
              </a:lnSpc>
              <a:spcAft>
                <a:spcPts val="800"/>
              </a:spcAft>
              <a:buFont typeface="Montserrat" panose="00000500000000000000" pitchFamily="2" charset="0"/>
              <a:buChar char="●"/>
            </a:pPr>
            <a:r>
              <a:rPr lang="en-AU" sz="2000" kern="100" dirty="0">
                <a:latin typeface="Poppins Light" panose="00000400000000000000" pitchFamily="2" charset="0"/>
                <a:ea typeface="Aptos" panose="020B0004020202020204" pitchFamily="34" charset="0"/>
                <a:cs typeface="Poppins Light" panose="00000400000000000000" pitchFamily="2" charset="0"/>
              </a:rPr>
              <a:t>Emotional regulation skills.</a:t>
            </a:r>
          </a:p>
        </p:txBody>
      </p:sp>
      <p:pic>
        <p:nvPicPr>
          <p:cNvPr id="4" name="Picture 3" descr="A person with lightnings on their head&#10;&#10;AI-generated content may be incorrect.">
            <a:extLst>
              <a:ext uri="{FF2B5EF4-FFF2-40B4-BE49-F238E27FC236}">
                <a16:creationId xmlns:a16="http://schemas.microsoft.com/office/drawing/2014/main" id="{E3205515-D8B1-A148-6F45-33A7B6BBCAC4}"/>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6096000" y="4758519"/>
            <a:ext cx="1404000" cy="1404000"/>
          </a:xfrm>
          <a:prstGeom prst="rect">
            <a:avLst/>
          </a:prstGeom>
        </p:spPr>
      </p:pic>
      <p:pic>
        <p:nvPicPr>
          <p:cNvPr id="7" name="Picture 6" descr="A blue circle with a person and arrows&#10;&#10;AI-generated content may be incorrect.">
            <a:extLst>
              <a:ext uri="{FF2B5EF4-FFF2-40B4-BE49-F238E27FC236}">
                <a16:creationId xmlns:a16="http://schemas.microsoft.com/office/drawing/2014/main" id="{05325792-D004-A904-6611-3CFA7447073C}"/>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10442884" y="7766573"/>
            <a:ext cx="1404000" cy="1404000"/>
          </a:xfrm>
          <a:prstGeom prst="rect">
            <a:avLst/>
          </a:prstGeom>
        </p:spPr>
      </p:pic>
      <p:pic>
        <p:nvPicPr>
          <p:cNvPr id="10" name="Picture 9" descr="A group of people in a circle&#10;&#10;AI-generated content may be incorrect.">
            <a:extLst>
              <a:ext uri="{FF2B5EF4-FFF2-40B4-BE49-F238E27FC236}">
                <a16:creationId xmlns:a16="http://schemas.microsoft.com/office/drawing/2014/main" id="{B47BAD16-6B34-C125-4E60-9A83B3E0B68D}"/>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9651468" y="6210300"/>
            <a:ext cx="1404000" cy="1404000"/>
          </a:xfrm>
          <a:prstGeom prst="rect">
            <a:avLst/>
          </a:prstGeom>
        </p:spPr>
      </p:pic>
      <p:pic>
        <p:nvPicPr>
          <p:cNvPr id="21" name="Picture 20" descr="A white line drawing of a head with lightning bolt in it&#10;&#10;AI-generated content may be incorrect.">
            <a:extLst>
              <a:ext uri="{FF2B5EF4-FFF2-40B4-BE49-F238E27FC236}">
                <a16:creationId xmlns:a16="http://schemas.microsoft.com/office/drawing/2014/main" id="{151DFBB7-E2E4-3C52-1CEF-7DA299565E6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41117" y="7766573"/>
            <a:ext cx="1404000" cy="1404000"/>
          </a:xfrm>
          <a:prstGeom prst="rect">
            <a:avLst/>
          </a:prstGeom>
        </p:spPr>
      </p:pic>
      <p:pic>
        <p:nvPicPr>
          <p:cNvPr id="23" name="Picture 22" descr="A blue circle with white puzzle pieces&#10;&#10;AI-generated content may be incorrect.">
            <a:extLst>
              <a:ext uri="{FF2B5EF4-FFF2-40B4-BE49-F238E27FC236}">
                <a16:creationId xmlns:a16="http://schemas.microsoft.com/office/drawing/2014/main" id="{241FF39E-AAC7-E9A2-EEB7-7044DEB4C83B}"/>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tretch>
            <a:fillRect/>
          </a:stretch>
        </p:blipFill>
        <p:spPr>
          <a:xfrm>
            <a:off x="10711800" y="4758519"/>
            <a:ext cx="1404000" cy="1404000"/>
          </a:xfrm>
          <a:prstGeom prst="rect">
            <a:avLst/>
          </a:prstGeom>
        </p:spPr>
      </p:pic>
      <p:pic>
        <p:nvPicPr>
          <p:cNvPr id="27" name="Picture 26" descr="A blue circle with a white outline of a head with a gear inside&#10;&#10;AI-generated content may be incorrect.">
            <a:extLst>
              <a:ext uri="{FF2B5EF4-FFF2-40B4-BE49-F238E27FC236}">
                <a16:creationId xmlns:a16="http://schemas.microsoft.com/office/drawing/2014/main" id="{64B48265-F4D7-4310-8406-4AEEB8C04D4A}"/>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a:ext>
            </a:extLst>
          </a:blip>
          <a:stretch>
            <a:fillRect/>
          </a:stretch>
        </p:blipFill>
        <p:spPr>
          <a:xfrm>
            <a:off x="14217000" y="4758519"/>
            <a:ext cx="1404000" cy="1404000"/>
          </a:xfrm>
          <a:prstGeom prst="rect">
            <a:avLst/>
          </a:prstGeom>
        </p:spPr>
      </p:pic>
      <p:pic>
        <p:nvPicPr>
          <p:cNvPr id="29" name="Picture 28" descr="A white line drawing of a brain with a lightning bolt in the middle&#10;&#10;AI-generated content may be incorrect.">
            <a:extLst>
              <a:ext uri="{FF2B5EF4-FFF2-40B4-BE49-F238E27FC236}">
                <a16:creationId xmlns:a16="http://schemas.microsoft.com/office/drawing/2014/main" id="{6F18442B-DF5F-E291-CB65-9662C136A5DB}"/>
              </a:ext>
            </a:extLst>
          </p:cNvPr>
          <p:cNvPicPr>
            <a:picLocks noGrp="1" noRot="1" noChangeAspect="1" noMove="1" noResize="1" noEditPoints="1" noAdjustHandles="1" noChangeArrowheads="1" noChangeShapeType="1" noCrop="1"/>
          </p:cNvPicPr>
          <p:nvPr/>
        </p:nvPicPr>
        <p:blipFill>
          <a:blip r:embed="rId13" cstate="email">
            <a:extLst>
              <a:ext uri="{28A0092B-C50C-407E-A947-70E740481C1C}">
                <a14:useLocalDpi xmlns:a14="http://schemas.microsoft.com/office/drawing/2010/main"/>
              </a:ext>
            </a:extLst>
          </a:blip>
          <a:stretch>
            <a:fillRect/>
          </a:stretch>
        </p:blipFill>
        <p:spPr>
          <a:xfrm>
            <a:off x="7195836" y="6210300"/>
            <a:ext cx="1404000" cy="1404000"/>
          </a:xfrm>
          <a:prstGeom prst="rect">
            <a:avLst/>
          </a:prstGeom>
        </p:spPr>
      </p:pic>
      <p:pic>
        <p:nvPicPr>
          <p:cNvPr id="11" name="Picture 10" descr="A blue tree with a black background&#10;&#10;AI-generated content may be incorrect.">
            <a:extLst>
              <a:ext uri="{FF2B5EF4-FFF2-40B4-BE49-F238E27FC236}">
                <a16:creationId xmlns:a16="http://schemas.microsoft.com/office/drawing/2014/main" id="{B5D74475-C3FD-2A4A-40E9-103779A1A469}"/>
              </a:ext>
            </a:extLst>
          </p:cNvPr>
          <p:cNvPicPr>
            <a:picLocks noGrp="1" noRot="1" noChangeAspect="1" noMove="1" noResize="1" noEditPoints="1" noAdjustHandles="1" noChangeArrowheads="1" noChangeShapeType="1" noCrop="1"/>
          </p:cNvPicPr>
          <p:nvPr/>
        </p:nvPicPr>
        <p:blipFill>
          <a:blip r:embed="rId14" cstate="email">
            <a:extLst>
              <a:ext uri="{28A0092B-C50C-407E-A947-70E740481C1C}">
                <a14:useLocalDpi xmlns:a14="http://schemas.microsoft.com/office/drawing/2010/main"/>
              </a:ext>
            </a:extLst>
          </a:blip>
          <a:stretch>
            <a:fillRect/>
          </a:stretch>
        </p:blipFill>
        <p:spPr>
          <a:xfrm>
            <a:off x="16757342" y="6893593"/>
            <a:ext cx="938865" cy="1030313"/>
          </a:xfrm>
          <a:prstGeom prst="rect">
            <a:avLst/>
          </a:prstGeom>
        </p:spPr>
      </p:pic>
      <p:pic>
        <p:nvPicPr>
          <p:cNvPr id="14" name="Picture 13" descr="A blue cloud with black background&#10;&#10;AI-generated content may be incorrect.">
            <a:extLst>
              <a:ext uri="{FF2B5EF4-FFF2-40B4-BE49-F238E27FC236}">
                <a16:creationId xmlns:a16="http://schemas.microsoft.com/office/drawing/2014/main" id="{3A5126DF-9B03-F216-76E4-9B5461AB1A60}"/>
              </a:ext>
            </a:extLst>
          </p:cNvPr>
          <p:cNvPicPr>
            <a:picLocks noGrp="1" noRot="1" noChangeAspect="1" noMove="1" noResize="1" noEditPoints="1" noAdjustHandles="1" noChangeArrowheads="1" noChangeShapeType="1" noCrop="1"/>
          </p:cNvPicPr>
          <p:nvPr/>
        </p:nvPicPr>
        <p:blipFill>
          <a:blip r:embed="rId15" cstate="email">
            <a:extLst>
              <a:ext uri="{28A0092B-C50C-407E-A947-70E740481C1C}">
                <a14:useLocalDpi xmlns:a14="http://schemas.microsoft.com/office/drawing/2010/main"/>
              </a:ext>
            </a:extLst>
          </a:blip>
          <a:stretch>
            <a:fillRect/>
          </a:stretch>
        </p:blipFill>
        <p:spPr>
          <a:xfrm>
            <a:off x="15570510" y="8378977"/>
            <a:ext cx="1526304" cy="538295"/>
          </a:xfrm>
          <a:prstGeom prst="rect">
            <a:avLst/>
          </a:prstGeom>
        </p:spPr>
      </p:pic>
      <p:pic>
        <p:nvPicPr>
          <p:cNvPr id="6" name="Picture 5" descr="A blue tree with a black background&#10;&#10;AI-generated content may be incorrect.">
            <a:extLst>
              <a:ext uri="{FF2B5EF4-FFF2-40B4-BE49-F238E27FC236}">
                <a16:creationId xmlns:a16="http://schemas.microsoft.com/office/drawing/2014/main" id="{0B0A70E5-76AB-766E-5B85-D3CDC0E98485}"/>
              </a:ext>
            </a:extLst>
          </p:cNvPr>
          <p:cNvPicPr>
            <a:picLocks noGrp="1" noRot="1" noChangeAspect="1" noMove="1" noResize="1" noEditPoints="1" noAdjustHandles="1" noChangeArrowheads="1" noChangeShapeType="1" noCrop="1"/>
          </p:cNvPicPr>
          <p:nvPr/>
        </p:nvPicPr>
        <p:blipFill>
          <a:blip r:embed="rId16" cstate="email">
            <a:extLst>
              <a:ext uri="{28A0092B-C50C-407E-A947-70E740481C1C}">
                <a14:useLocalDpi xmlns:a14="http://schemas.microsoft.com/office/drawing/2010/main"/>
              </a:ext>
            </a:extLst>
          </a:blip>
          <a:stretch>
            <a:fillRect/>
          </a:stretch>
        </p:blipFill>
        <p:spPr>
          <a:xfrm>
            <a:off x="14410415" y="7299547"/>
            <a:ext cx="2109399" cy="2560542"/>
          </a:xfrm>
          <a:prstGeom prst="rect">
            <a:avLst/>
          </a:prstGeom>
        </p:spPr>
      </p:pic>
      <p:pic>
        <p:nvPicPr>
          <p:cNvPr id="16" name="Picture 15" descr="A blue and black logo&#10;&#10;AI-generated content may be incorrect.">
            <a:extLst>
              <a:ext uri="{FF2B5EF4-FFF2-40B4-BE49-F238E27FC236}">
                <a16:creationId xmlns:a16="http://schemas.microsoft.com/office/drawing/2014/main" id="{55CEC6C8-C0D6-28E5-F94D-3074438CF3A0}"/>
              </a:ext>
            </a:extLst>
          </p:cNvPr>
          <p:cNvPicPr>
            <a:picLocks noGrp="1" noRot="1" noChangeAspect="1" noMove="1" noResize="1" noEditPoints="1" noAdjustHandles="1" noChangeArrowheads="1" noChangeShapeType="1" noCrop="1"/>
          </p:cNvPicPr>
          <p:nvPr/>
        </p:nvPicPr>
        <p:blipFill>
          <a:blip r:embed="rId17" cstate="email">
            <a:extLst>
              <a:ext uri="{28A0092B-C50C-407E-A947-70E740481C1C}">
                <a14:useLocalDpi xmlns:a14="http://schemas.microsoft.com/office/drawing/2010/main"/>
              </a:ext>
            </a:extLst>
          </a:blip>
          <a:stretch>
            <a:fillRect/>
          </a:stretch>
        </p:blipFill>
        <p:spPr>
          <a:xfrm>
            <a:off x="16742743" y="8103483"/>
            <a:ext cx="1018120" cy="341406"/>
          </a:xfrm>
          <a:prstGeom prst="rect">
            <a:avLst/>
          </a:prstGeom>
        </p:spPr>
      </p:pic>
    </p:spTree>
    <p:extLst>
      <p:ext uri="{BB962C8B-B14F-4D97-AF65-F5344CB8AC3E}">
        <p14:creationId xmlns:p14="http://schemas.microsoft.com/office/powerpoint/2010/main" val="414648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50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50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50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50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50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nodeType="withEffect">
                                  <p:stCondLst>
                                    <p:cond delay="50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50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50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50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p:bldP spid="32" grpId="0" animBg="1"/>
      <p:bldP spid="30" grpId="0"/>
      <p:bldP spid="41" grpId="0" animBg="1"/>
      <p:bldP spid="46" grpId="0" animBg="1"/>
      <p:bldP spid="50" grpId="0" animBg="1"/>
      <p:bldP spid="51" grpId="0" animBg="1"/>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87DBED-478F-C36D-85DE-6FEB74D63F70}"/>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8288000" cy="10286999"/>
          </a:xfrm>
          <a:prstGeom prst="rect">
            <a:avLst/>
          </a:prstGeom>
        </p:spPr>
      </p:pic>
    </p:spTree>
    <p:extLst>
      <p:ext uri="{BB962C8B-B14F-4D97-AF65-F5344CB8AC3E}">
        <p14:creationId xmlns:p14="http://schemas.microsoft.com/office/powerpoint/2010/main" val="824718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4AB828-E5B9-1C04-D1A0-248D734642E7}"/>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37D06684-4016-078F-48DC-007388CE748C}"/>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623929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2550C4D-1945-4FF3-7E94-19C232414ADA}"/>
              </a:ext>
            </a:extLst>
          </p:cNvPr>
          <p:cNvSpPr>
            <a:spLocks noGrp="1"/>
          </p:cNvSpPr>
          <p:nvPr>
            <p:ph type="title"/>
          </p:nvPr>
        </p:nvSpPr>
        <p:spPr/>
        <p:txBody>
          <a:bodyPr/>
          <a:lstStyle/>
          <a:p>
            <a:r>
              <a:rPr lang="en-AU"/>
              <a:t>Acknowledgement of Country</a:t>
            </a:r>
            <a:br>
              <a:rPr lang="en-AU"/>
            </a:br>
            <a:endParaRPr lang="en-AU" dirty="0"/>
          </a:p>
        </p:txBody>
      </p:sp>
      <p:pic>
        <p:nvPicPr>
          <p:cNvPr id="3" name="Picture 2">
            <a:extLst>
              <a:ext uri="{FF2B5EF4-FFF2-40B4-BE49-F238E27FC236}">
                <a16:creationId xmlns:a16="http://schemas.microsoft.com/office/drawing/2014/main" id="{02012A84-3A81-DA65-88D2-982EB69D436D}"/>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890413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61AE7A4-24C4-25AB-C30A-85A677BA74D0}"/>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141A6A03-06AF-93BE-0780-3EC207E21C8A}"/>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041514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F162AD5-6745-F9A8-EA67-A1265BD4DB5B}"/>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49F73B17-FDE8-1AED-890F-F4B58AEDF987}"/>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278422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538B43-1738-847D-5E92-8BA5E2457213}"/>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FBC0546F-359D-76FC-3623-A0D58EFA645D}"/>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062784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CCB71AF-B0F5-B13D-DE5D-9EC6E1270D77}"/>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0A71E201-0C94-051F-F645-11162538A768}"/>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10156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C2E9D-1B90-5DB0-8BF2-8B38D71FB5A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79CDD41-B5DC-4A43-FC0D-2C7DC4D80470}"/>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1" y="0"/>
            <a:ext cx="18287998" cy="10286998"/>
          </a:xfrm>
          <a:prstGeom prst="rect">
            <a:avLst/>
          </a:prstGeom>
        </p:spPr>
      </p:pic>
    </p:spTree>
    <p:extLst>
      <p:ext uri="{BB962C8B-B14F-4D97-AF65-F5344CB8AC3E}">
        <p14:creationId xmlns:p14="http://schemas.microsoft.com/office/powerpoint/2010/main" val="3112071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0934B6E-C57B-A6D8-1451-C3B060F636DE}"/>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E75AD8E8-EF40-FA1F-126B-C36FEFC72DF6}"/>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929578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8C4876C-06F1-AEC0-7B60-074E6A7EA99E}"/>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147D84A5-616C-8C60-CA88-D62D692F981A}"/>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915592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51184F-F1E1-72DB-6CAF-272D4FA6E31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8288000" cy="10286999"/>
          </a:xfrm>
          <a:prstGeom prst="rect">
            <a:avLst/>
          </a:prstGeom>
        </p:spPr>
      </p:pic>
    </p:spTree>
    <p:extLst>
      <p:ext uri="{BB962C8B-B14F-4D97-AF65-F5344CB8AC3E}">
        <p14:creationId xmlns:p14="http://schemas.microsoft.com/office/powerpoint/2010/main" val="543702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AC18E8F-ABEF-15AD-4FF6-85E54E7F99E3}"/>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124E934F-A1CB-E1AA-04BB-8469D26A6EDC}"/>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4219687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1558518-3563-5023-A821-9BF0C02DB917}"/>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4DCEA6E0-757D-ABEE-B1F0-718E5EC33DAF}"/>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037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F9A96E5-152F-BC0D-21E8-B1E15F52B13A}"/>
              </a:ext>
            </a:extLst>
          </p:cNvPr>
          <p:cNvSpPr>
            <a:spLocks noGrp="1"/>
          </p:cNvSpPr>
          <p:nvPr>
            <p:ph type="title"/>
          </p:nvPr>
        </p:nvSpPr>
        <p:spPr/>
        <p:txBody>
          <a:bodyPr/>
          <a:lstStyle/>
          <a:p>
            <a:r>
              <a:rPr lang="en-AU"/>
              <a:t>Your wellbeing</a:t>
            </a:r>
            <a:endParaRPr lang="en-AU" dirty="0"/>
          </a:p>
        </p:txBody>
      </p:sp>
      <p:pic>
        <p:nvPicPr>
          <p:cNvPr id="3" name="Picture 2">
            <a:extLst>
              <a:ext uri="{FF2B5EF4-FFF2-40B4-BE49-F238E27FC236}">
                <a16:creationId xmlns:a16="http://schemas.microsoft.com/office/drawing/2014/main" id="{EFB350E5-9686-7E31-FE44-1283A0E48A86}"/>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900424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5AA8BC-D346-86DB-24EE-EF5E2529CC93}"/>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C68CBA3A-57C0-C69B-4BAE-251CA236DC3D}"/>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098988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A7D3C6-0927-082A-310D-CD62DE13FB9D}"/>
              </a:ext>
            </a:extLst>
          </p:cNvPr>
          <p:cNvSpPr/>
          <p:nvPr/>
        </p:nvSpPr>
        <p:spPr>
          <a:xfrm>
            <a:off x="0" y="2171700"/>
            <a:ext cx="18288000" cy="5943600"/>
          </a:xfrm>
          <a:prstGeom prst="rect">
            <a:avLst/>
          </a:prstGeom>
          <a:gradFill>
            <a:gsLst>
              <a:gs pos="100000">
                <a:srgbClr val="D15548"/>
              </a:gs>
              <a:gs pos="0">
                <a:srgbClr val="094D89"/>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3">
            <a:extLst>
              <a:ext uri="{FF2B5EF4-FFF2-40B4-BE49-F238E27FC236}">
                <a16:creationId xmlns:a16="http://schemas.microsoft.com/office/drawing/2014/main" id="{17AB7365-56DA-DAD4-43DC-E0068B635874}"/>
              </a:ext>
            </a:extLst>
          </p:cNvPr>
          <p:cNvSpPr txBox="1"/>
          <p:nvPr/>
        </p:nvSpPr>
        <p:spPr>
          <a:xfrm>
            <a:off x="1676400" y="3162372"/>
            <a:ext cx="6934200" cy="4744889"/>
          </a:xfrm>
          <a:prstGeom prst="rect">
            <a:avLst/>
          </a:prstGeom>
          <a:noFill/>
          <a:ln>
            <a:noFill/>
          </a:ln>
        </p:spPr>
        <p:txBody>
          <a:bodyPr wrap="square" lIns="0" tIns="0" rIns="0" bIns="0" rtlCol="0" anchor="t">
            <a:spAutoFit/>
          </a:bodyPr>
          <a:lstStyle/>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Voice getting louder</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Verbal outbursts</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Asking the same questions over </a:t>
            </a:r>
            <a:br>
              <a:rPr lang="en-US" sz="2800" dirty="0">
                <a:solidFill>
                  <a:schemeClr val="bg1"/>
                </a:solidFill>
                <a:latin typeface="Poppins" panose="00000500000000000000" pitchFamily="2" charset="0"/>
                <a:ea typeface="Arimo"/>
                <a:cs typeface="Poppins" panose="00000500000000000000" pitchFamily="2" charset="0"/>
                <a:sym typeface="Arimo"/>
              </a:rPr>
            </a:br>
            <a:r>
              <a:rPr lang="en-US" sz="2800" dirty="0">
                <a:solidFill>
                  <a:schemeClr val="bg1"/>
                </a:solidFill>
                <a:latin typeface="Poppins" panose="00000500000000000000" pitchFamily="2" charset="0"/>
                <a:ea typeface="Arimo"/>
                <a:cs typeface="Poppins" panose="00000500000000000000" pitchFamily="2" charset="0"/>
                <a:sym typeface="Arimo"/>
              </a:rPr>
              <a:t>and over.</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Pacing/stomping</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Looks visibly agitated/anxious</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Trying to control others</a:t>
            </a:r>
          </a:p>
        </p:txBody>
      </p:sp>
      <p:sp>
        <p:nvSpPr>
          <p:cNvPr id="2" name="TextBox 3">
            <a:extLst>
              <a:ext uri="{FF2B5EF4-FFF2-40B4-BE49-F238E27FC236}">
                <a16:creationId xmlns:a16="http://schemas.microsoft.com/office/drawing/2014/main" id="{E4D6C572-326D-E735-56F0-76C58284BFE5}"/>
              </a:ext>
            </a:extLst>
          </p:cNvPr>
          <p:cNvSpPr txBox="1"/>
          <p:nvPr/>
        </p:nvSpPr>
        <p:spPr>
          <a:xfrm>
            <a:off x="9220198" y="3162372"/>
            <a:ext cx="7391401" cy="4227824"/>
          </a:xfrm>
          <a:prstGeom prst="rect">
            <a:avLst/>
          </a:prstGeom>
          <a:noFill/>
          <a:ln>
            <a:noFill/>
          </a:ln>
        </p:spPr>
        <p:txBody>
          <a:bodyPr wrap="square" lIns="0" tIns="0" rIns="0" bIns="0" rtlCol="0" anchor="t">
            <a:spAutoFit/>
          </a:bodyPr>
          <a:lstStyle/>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Negative self-talk</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Increased clinginess</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Avoiding others/isolating self/hiding</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Going quiet, not engaging</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’Spacing out’</a:t>
            </a:r>
          </a:p>
          <a:p>
            <a:pPr lvl="1" indent="-457200">
              <a:lnSpc>
                <a:spcPct val="120000"/>
              </a:lnSpc>
              <a:spcBef>
                <a:spcPts val="600"/>
              </a:spcBef>
              <a:spcAft>
                <a:spcPts val="1200"/>
              </a:spcAft>
              <a:buFont typeface="Arial" panose="020B0604020202020204" pitchFamily="34" charset="0"/>
              <a:buChar char="•"/>
            </a:pPr>
            <a:r>
              <a:rPr lang="en-US" sz="2800" dirty="0">
                <a:solidFill>
                  <a:schemeClr val="bg1"/>
                </a:solidFill>
                <a:latin typeface="Poppins" panose="00000500000000000000" pitchFamily="2" charset="0"/>
                <a:ea typeface="Arimo"/>
                <a:cs typeface="Poppins" panose="00000500000000000000" pitchFamily="2" charset="0"/>
                <a:sym typeface="Arimo"/>
              </a:rPr>
              <a:t>Giving up easily</a:t>
            </a:r>
          </a:p>
        </p:txBody>
      </p:sp>
      <p:sp>
        <p:nvSpPr>
          <p:cNvPr id="4" name="TextBox 3">
            <a:extLst>
              <a:ext uri="{FF2B5EF4-FFF2-40B4-BE49-F238E27FC236}">
                <a16:creationId xmlns:a16="http://schemas.microsoft.com/office/drawing/2014/main" id="{14DAEFDC-9EEC-F577-E956-238DC262A450}"/>
              </a:ext>
            </a:extLst>
          </p:cNvPr>
          <p:cNvSpPr txBox="1"/>
          <p:nvPr/>
        </p:nvSpPr>
        <p:spPr>
          <a:xfrm>
            <a:off x="3009899" y="8844549"/>
            <a:ext cx="12420599" cy="513795"/>
          </a:xfrm>
          <a:prstGeom prst="rect">
            <a:avLst/>
          </a:prstGeom>
          <a:noFill/>
        </p:spPr>
        <p:txBody>
          <a:bodyPr wrap="square" lIns="0" tIns="0" rIns="0" bIns="0" rtlCol="0" anchor="t">
            <a:spAutoFit/>
          </a:bodyPr>
          <a:lstStyle/>
          <a:p>
            <a:pPr marL="262800" lvl="1">
              <a:lnSpc>
                <a:spcPct val="108000"/>
              </a:lnSpc>
            </a:pPr>
            <a:r>
              <a:rPr lang="en-US" sz="3200" dirty="0">
                <a:latin typeface="Poppins Light" panose="00000400000000000000" pitchFamily="2" charset="0"/>
                <a:ea typeface="Arimo"/>
                <a:cs typeface="Poppins Light" panose="00000400000000000000" pitchFamily="2" charset="0"/>
                <a:sym typeface="Arimo"/>
              </a:rPr>
              <a:t>Kids are individuals – no two situations will look exactly alike.</a:t>
            </a:r>
          </a:p>
        </p:txBody>
      </p:sp>
      <p:sp>
        <p:nvSpPr>
          <p:cNvPr id="6" name="TextBox 5">
            <a:extLst>
              <a:ext uri="{FF2B5EF4-FFF2-40B4-BE49-F238E27FC236}">
                <a16:creationId xmlns:a16="http://schemas.microsoft.com/office/drawing/2014/main" id="{5FC43733-5657-EC23-CED5-BB6C409A062D}"/>
              </a:ext>
            </a:extLst>
          </p:cNvPr>
          <p:cNvSpPr txBox="1"/>
          <p:nvPr/>
        </p:nvSpPr>
        <p:spPr>
          <a:xfrm>
            <a:off x="457200" y="800100"/>
            <a:ext cx="10668000" cy="707886"/>
          </a:xfrm>
          <a:prstGeom prst="rect">
            <a:avLst/>
          </a:prstGeom>
          <a:noFill/>
        </p:spPr>
        <p:txBody>
          <a:bodyPr wrap="square" rtlCol="0">
            <a:spAutoFit/>
          </a:bodyPr>
          <a:lstStyle/>
          <a:p>
            <a:r>
              <a:rPr lang="en-AU" sz="4000" dirty="0">
                <a:latin typeface="Poppins SemiBold" panose="00000700000000000000" pitchFamily="2" charset="0"/>
                <a:cs typeface="Poppins SemiBold" panose="00000700000000000000" pitchFamily="2" charset="0"/>
              </a:rPr>
              <a:t>Early warning signs for ‘flipped lids’</a:t>
            </a:r>
          </a:p>
        </p:txBody>
      </p:sp>
      <p:sp>
        <p:nvSpPr>
          <p:cNvPr id="8" name="TextBox 7">
            <a:extLst>
              <a:ext uri="{FF2B5EF4-FFF2-40B4-BE49-F238E27FC236}">
                <a16:creationId xmlns:a16="http://schemas.microsoft.com/office/drawing/2014/main" id="{C5CE6392-175F-0FC5-DF83-70CC5A149A9C}"/>
              </a:ext>
            </a:extLst>
          </p:cNvPr>
          <p:cNvSpPr txBox="1"/>
          <p:nvPr/>
        </p:nvSpPr>
        <p:spPr>
          <a:xfrm>
            <a:off x="457200" y="449486"/>
            <a:ext cx="8536292" cy="461665"/>
          </a:xfrm>
          <a:prstGeom prst="rect">
            <a:avLst/>
          </a:prstGeom>
          <a:noFill/>
        </p:spPr>
        <p:txBody>
          <a:bodyPr wrap="square" rtlCol="0">
            <a:spAutoFit/>
          </a:bodyPr>
          <a:lstStyle/>
          <a:p>
            <a:r>
              <a:rPr lang="en-AU" sz="2400" dirty="0">
                <a:latin typeface="Poppins" panose="00000500000000000000" pitchFamily="2" charset="0"/>
                <a:cs typeface="Poppins" panose="00000500000000000000" pitchFamily="2" charset="0"/>
              </a:rPr>
              <a:t>Part 5 – Coaching toolkits</a:t>
            </a:r>
          </a:p>
        </p:txBody>
      </p:sp>
      <p:pic>
        <p:nvPicPr>
          <p:cNvPr id="12" name="Picture 11" descr="A black text on a white background&#10;&#10;AI-generated content may be incorrect.">
            <a:extLst>
              <a:ext uri="{FF2B5EF4-FFF2-40B4-BE49-F238E27FC236}">
                <a16:creationId xmlns:a16="http://schemas.microsoft.com/office/drawing/2014/main" id="{B9A75BF3-7329-D912-C958-DA5C9F5EDF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20198" y="2442870"/>
            <a:ext cx="2572735" cy="536494"/>
          </a:xfrm>
          <a:prstGeom prst="rect">
            <a:avLst/>
          </a:prstGeom>
        </p:spPr>
      </p:pic>
      <p:pic>
        <p:nvPicPr>
          <p:cNvPr id="14" name="Picture 13" descr="A black text on a white background&#10;&#10;AI-generated content may be incorrect.">
            <a:extLst>
              <a:ext uri="{FF2B5EF4-FFF2-40B4-BE49-F238E27FC236}">
                <a16:creationId xmlns:a16="http://schemas.microsoft.com/office/drawing/2014/main" id="{73DC2309-EB34-A958-9D5F-007C54DB1A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7215" y="2445959"/>
            <a:ext cx="2865368" cy="536494"/>
          </a:xfrm>
          <a:prstGeom prst="rect">
            <a:avLst/>
          </a:prstGeom>
        </p:spPr>
      </p:pic>
    </p:spTree>
    <p:extLst>
      <p:ext uri="{BB962C8B-B14F-4D97-AF65-F5344CB8AC3E}">
        <p14:creationId xmlns:p14="http://schemas.microsoft.com/office/powerpoint/2010/main" val="4127394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4413BBE-D61E-C8FE-568F-CD700FD68AD4}"/>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FD76E36F-AFFC-EC6E-2652-9D0EA6598FE1}"/>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042568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E0E8-2E74-6554-B00D-9AD188FF0C62}"/>
            </a:ext>
          </a:extLst>
        </p:cNvPr>
        <p:cNvGrpSpPr/>
        <p:nvPr/>
      </p:nvGrpSpPr>
      <p:grpSpPr>
        <a:xfrm>
          <a:off x="0" y="0"/>
          <a:ext cx="0" cy="0"/>
          <a:chOff x="0" y="0"/>
          <a:chExt cx="0" cy="0"/>
        </a:xfrm>
      </p:grpSpPr>
      <p:pic>
        <p:nvPicPr>
          <p:cNvPr id="24" name="Picture 23" descr="A circular sign with a person with a question mark above it&#10;&#10;AI-generated content may be incorrect.">
            <a:extLst>
              <a:ext uri="{FF2B5EF4-FFF2-40B4-BE49-F238E27FC236}">
                <a16:creationId xmlns:a16="http://schemas.microsoft.com/office/drawing/2014/main" id="{D15FF51D-992B-4A63-D941-A8407A0C5D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1138193" y="3185823"/>
            <a:ext cx="3519949" cy="3519949"/>
          </a:xfrm>
          <a:prstGeom prst="rect">
            <a:avLst/>
          </a:prstGeom>
        </p:spPr>
      </p:pic>
      <p:sp>
        <p:nvSpPr>
          <p:cNvPr id="43" name="Graphic 40">
            <a:extLst>
              <a:ext uri="{FF2B5EF4-FFF2-40B4-BE49-F238E27FC236}">
                <a16:creationId xmlns:a16="http://schemas.microsoft.com/office/drawing/2014/main" id="{8D7EC68C-94F2-C813-5EFA-E11E54F433D0}"/>
              </a:ext>
            </a:extLst>
          </p:cNvPr>
          <p:cNvSpPr>
            <a:spLocks noGrp="1" noRot="1" noMove="1" noResize="1" noEditPoints="1" noAdjustHandles="1" noChangeArrowheads="1" noChangeShapeType="1"/>
          </p:cNvSpPr>
          <p:nvPr/>
        </p:nvSpPr>
        <p:spPr>
          <a:xfrm rot="16200000">
            <a:off x="8999530" y="4175448"/>
            <a:ext cx="1463405" cy="1515389"/>
          </a:xfrm>
          <a:custGeom>
            <a:avLst/>
            <a:gdLst>
              <a:gd name="connsiteX0" fmla="*/ 1042988 w 1043082"/>
              <a:gd name="connsiteY0" fmla="*/ 267367 h 1080135"/>
              <a:gd name="connsiteX1" fmla="*/ 705993 w 1043082"/>
              <a:gd name="connsiteY1" fmla="*/ 357188 h 1080135"/>
              <a:gd name="connsiteX2" fmla="*/ 747522 w 1043082"/>
              <a:gd name="connsiteY2" fmla="*/ 410718 h 1080135"/>
              <a:gd name="connsiteX3" fmla="*/ 747998 w 1043082"/>
              <a:gd name="connsiteY3" fmla="*/ 411385 h 1080135"/>
              <a:gd name="connsiteX4" fmla="*/ 589217 w 1043082"/>
              <a:gd name="connsiteY4" fmla="*/ 598551 h 1080135"/>
              <a:gd name="connsiteX5" fmla="*/ 589217 w 1043082"/>
              <a:gd name="connsiteY5" fmla="*/ 321469 h 1080135"/>
              <a:gd name="connsiteX6" fmla="*/ 656939 w 1043082"/>
              <a:gd name="connsiteY6" fmla="*/ 321469 h 1080135"/>
              <a:gd name="connsiteX7" fmla="*/ 521494 w 1043082"/>
              <a:gd name="connsiteY7" fmla="*/ 0 h 1080135"/>
              <a:gd name="connsiteX8" fmla="*/ 386048 w 1043082"/>
              <a:gd name="connsiteY8" fmla="*/ 321374 h 1080135"/>
              <a:gd name="connsiteX9" fmla="*/ 453771 w 1043082"/>
              <a:gd name="connsiteY9" fmla="*/ 321374 h 1080135"/>
              <a:gd name="connsiteX10" fmla="*/ 453771 w 1043082"/>
              <a:gd name="connsiteY10" fmla="*/ 605981 h 1080135"/>
              <a:gd name="connsiteX11" fmla="*/ 290703 w 1043082"/>
              <a:gd name="connsiteY11" fmla="*/ 417005 h 1080135"/>
              <a:gd name="connsiteX12" fmla="*/ 295561 w 1043082"/>
              <a:gd name="connsiteY12" fmla="*/ 410718 h 1080135"/>
              <a:gd name="connsiteX13" fmla="*/ 337090 w 1043082"/>
              <a:gd name="connsiteY13" fmla="*/ 357188 h 1080135"/>
              <a:gd name="connsiteX14" fmla="*/ 0 w 1043082"/>
              <a:gd name="connsiteY14" fmla="*/ 267367 h 1080135"/>
              <a:gd name="connsiteX15" fmla="*/ 171069 w 1043082"/>
              <a:gd name="connsiteY15" fmla="*/ 571310 h 1080135"/>
              <a:gd name="connsiteX16" fmla="*/ 207455 w 1043082"/>
              <a:gd name="connsiteY16" fmla="*/ 524351 h 1080135"/>
              <a:gd name="connsiteX17" fmla="*/ 452342 w 1043082"/>
              <a:gd name="connsiteY17" fmla="*/ 932307 h 1080135"/>
              <a:gd name="connsiteX18" fmla="*/ 453771 w 1043082"/>
              <a:gd name="connsiteY18" fmla="*/ 938213 h 1080135"/>
              <a:gd name="connsiteX19" fmla="*/ 453771 w 1043082"/>
              <a:gd name="connsiteY19" fmla="*/ 1080135 h 1080135"/>
              <a:gd name="connsiteX20" fmla="*/ 589217 w 1043082"/>
              <a:gd name="connsiteY20" fmla="*/ 1080135 h 1080135"/>
              <a:gd name="connsiteX21" fmla="*/ 589217 w 1043082"/>
              <a:gd name="connsiteY21" fmla="*/ 939927 h 1080135"/>
              <a:gd name="connsiteX22" fmla="*/ 591312 w 1043082"/>
              <a:gd name="connsiteY22" fmla="*/ 931259 h 1080135"/>
              <a:gd name="connsiteX23" fmla="*/ 831247 w 1043082"/>
              <a:gd name="connsiteY23" fmla="*/ 518636 h 1080135"/>
              <a:gd name="connsiteX24" fmla="*/ 872014 w 1043082"/>
              <a:gd name="connsiteY24" fmla="*/ 571214 h 1080135"/>
              <a:gd name="connsiteX25" fmla="*/ 1043083 w 1043082"/>
              <a:gd name="connsiteY25" fmla="*/ 267272 h 108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3082" h="1080135">
                <a:moveTo>
                  <a:pt x="1042988" y="267367"/>
                </a:moveTo>
                <a:lnTo>
                  <a:pt x="705993" y="357188"/>
                </a:lnTo>
                <a:lnTo>
                  <a:pt x="747522" y="410718"/>
                </a:lnTo>
                <a:lnTo>
                  <a:pt x="747998" y="411385"/>
                </a:lnTo>
                <a:cubicBezTo>
                  <a:pt x="686848" y="467297"/>
                  <a:pt x="633603" y="530257"/>
                  <a:pt x="589217" y="598551"/>
                </a:cubicBezTo>
                <a:lnTo>
                  <a:pt x="589217" y="321469"/>
                </a:lnTo>
                <a:lnTo>
                  <a:pt x="656939" y="321469"/>
                </a:lnTo>
                <a:lnTo>
                  <a:pt x="521494" y="0"/>
                </a:lnTo>
                <a:lnTo>
                  <a:pt x="386048" y="321374"/>
                </a:lnTo>
                <a:lnTo>
                  <a:pt x="453771" y="321374"/>
                </a:lnTo>
                <a:lnTo>
                  <a:pt x="453771" y="605981"/>
                </a:lnTo>
                <a:cubicBezTo>
                  <a:pt x="408242" y="536829"/>
                  <a:pt x="353473" y="473202"/>
                  <a:pt x="290703" y="417005"/>
                </a:cubicBezTo>
                <a:lnTo>
                  <a:pt x="295561" y="410718"/>
                </a:lnTo>
                <a:lnTo>
                  <a:pt x="337090" y="357188"/>
                </a:lnTo>
                <a:lnTo>
                  <a:pt x="0" y="267367"/>
                </a:lnTo>
                <a:lnTo>
                  <a:pt x="171069" y="571310"/>
                </a:lnTo>
                <a:lnTo>
                  <a:pt x="207455" y="524351"/>
                </a:lnTo>
                <a:cubicBezTo>
                  <a:pt x="327850" y="634651"/>
                  <a:pt x="412337" y="776764"/>
                  <a:pt x="452342" y="932307"/>
                </a:cubicBezTo>
                <a:cubicBezTo>
                  <a:pt x="452819" y="934307"/>
                  <a:pt x="453295" y="936212"/>
                  <a:pt x="453771" y="938213"/>
                </a:cubicBezTo>
                <a:lnTo>
                  <a:pt x="453771" y="1080135"/>
                </a:lnTo>
                <a:lnTo>
                  <a:pt x="589217" y="1080135"/>
                </a:lnTo>
                <a:lnTo>
                  <a:pt x="589217" y="939927"/>
                </a:lnTo>
                <a:cubicBezTo>
                  <a:pt x="589883" y="937070"/>
                  <a:pt x="590550" y="934117"/>
                  <a:pt x="591312" y="931259"/>
                </a:cubicBezTo>
                <a:cubicBezTo>
                  <a:pt x="629222" y="774478"/>
                  <a:pt x="711994" y="630746"/>
                  <a:pt x="831247" y="518636"/>
                </a:cubicBezTo>
                <a:lnTo>
                  <a:pt x="872014" y="571214"/>
                </a:lnTo>
                <a:lnTo>
                  <a:pt x="1043083" y="267272"/>
                </a:lnTo>
                <a:close/>
              </a:path>
            </a:pathLst>
          </a:custGeom>
          <a:gradFill>
            <a:gsLst>
              <a:gs pos="0">
                <a:srgbClr val="094D89"/>
              </a:gs>
              <a:gs pos="100000">
                <a:srgbClr val="D15548"/>
              </a:gs>
            </a:gsLst>
            <a:lin ang="8700000" scaled="0"/>
          </a:gradFill>
          <a:ln w="9525" cap="flat">
            <a:noFill/>
            <a:prstDash val="solid"/>
            <a:miter/>
          </a:ln>
        </p:spPr>
        <p:txBody>
          <a:bodyPr rtlCol="0" anchor="ctr"/>
          <a:lstStyle/>
          <a:p>
            <a:endParaRPr lang="en-AU"/>
          </a:p>
        </p:txBody>
      </p:sp>
      <p:grpSp>
        <p:nvGrpSpPr>
          <p:cNvPr id="44" name="Group 43">
            <a:extLst>
              <a:ext uri="{FF2B5EF4-FFF2-40B4-BE49-F238E27FC236}">
                <a16:creationId xmlns:a16="http://schemas.microsoft.com/office/drawing/2014/main" id="{D1F552FD-8531-7069-223F-EFBE822915AF}"/>
              </a:ext>
            </a:extLst>
          </p:cNvPr>
          <p:cNvGrpSpPr>
            <a:grpSpLocks noGrp="1" noUngrp="1" noRot="1" noMove="1" noResize="1"/>
          </p:cNvGrpSpPr>
          <p:nvPr/>
        </p:nvGrpSpPr>
        <p:grpSpPr>
          <a:xfrm>
            <a:off x="6142790" y="5510759"/>
            <a:ext cx="10545010" cy="1701926"/>
            <a:chOff x="6142790" y="5510759"/>
            <a:chExt cx="10545010" cy="1701926"/>
          </a:xfrm>
        </p:grpSpPr>
        <p:sp>
          <p:nvSpPr>
            <p:cNvPr id="33" name="Flowchart: Process 32">
              <a:extLst>
                <a:ext uri="{FF2B5EF4-FFF2-40B4-BE49-F238E27FC236}">
                  <a16:creationId xmlns:a16="http://schemas.microsoft.com/office/drawing/2014/main" id="{619416EB-C66F-78BC-1149-4979C061C980}"/>
                </a:ext>
              </a:extLst>
            </p:cNvPr>
            <p:cNvSpPr>
              <a:spLocks noGrp="1" noRot="1" noMove="1" noResize="1" noEditPoints="1" noAdjustHandles="1" noChangeArrowheads="1" noChangeShapeType="1"/>
            </p:cNvSpPr>
            <p:nvPr/>
          </p:nvSpPr>
          <p:spPr>
            <a:xfrm>
              <a:off x="6142790" y="6003591"/>
              <a:ext cx="6049210" cy="1209094"/>
            </a:xfrm>
            <a:prstGeom prst="flowChartProcess">
              <a:avLst/>
            </a:prstGeom>
            <a:solidFill>
              <a:schemeClr val="bg1">
                <a:lumMod val="8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2" name="Graphic 31">
              <a:extLst>
                <a:ext uri="{FF2B5EF4-FFF2-40B4-BE49-F238E27FC236}">
                  <a16:creationId xmlns:a16="http://schemas.microsoft.com/office/drawing/2014/main" id="{66BA78E3-16F8-AA01-814B-C67E27A1652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9119269" y="6003591"/>
              <a:ext cx="7568531" cy="1209094"/>
            </a:xfrm>
            <a:prstGeom prst="rect">
              <a:avLst/>
            </a:prstGeom>
          </p:spPr>
        </p:pic>
        <p:sp>
          <p:nvSpPr>
            <p:cNvPr id="30" name="TextBox 29">
              <a:extLst>
                <a:ext uri="{FF2B5EF4-FFF2-40B4-BE49-F238E27FC236}">
                  <a16:creationId xmlns:a16="http://schemas.microsoft.com/office/drawing/2014/main" id="{592EB008-D11F-CA73-3F4F-B5449AAB6CDF}"/>
                </a:ext>
              </a:extLst>
            </p:cNvPr>
            <p:cNvSpPr txBox="1">
              <a:spLocks noGrp="1" noRot="1" noMove="1" noResize="1" noEditPoints="1" noAdjustHandles="1" noChangeArrowheads="1" noChangeShapeType="1"/>
            </p:cNvSpPr>
            <p:nvPr/>
          </p:nvSpPr>
          <p:spPr>
            <a:xfrm>
              <a:off x="11916719" y="6323372"/>
              <a:ext cx="1962899" cy="578882"/>
            </a:xfrm>
            <a:prstGeom prst="roundRect">
              <a:avLst/>
            </a:prstGeom>
            <a:noFill/>
          </p:spPr>
          <p:txBody>
            <a:bodyPr wrap="square" rtlCol="0">
              <a:spAutoFit/>
            </a:bodyPr>
            <a:lstStyle/>
            <a:p>
              <a:pPr algn="ctr"/>
              <a:r>
                <a:rPr lang="en-AU" sz="2800" dirty="0">
                  <a:solidFill>
                    <a:schemeClr val="bg1"/>
                  </a:solidFill>
                  <a:latin typeface="Poppins Medium" panose="00000600000000000000" pitchFamily="2" charset="0"/>
                  <a:cs typeface="Poppins Medium" panose="00000600000000000000" pitchFamily="2" charset="0"/>
                </a:rPr>
                <a:t>Calm</a:t>
              </a:r>
            </a:p>
          </p:txBody>
        </p:sp>
        <p:sp>
          <p:nvSpPr>
            <p:cNvPr id="34" name="Arrow: Right 33">
              <a:extLst>
                <a:ext uri="{FF2B5EF4-FFF2-40B4-BE49-F238E27FC236}">
                  <a16:creationId xmlns:a16="http://schemas.microsoft.com/office/drawing/2014/main" id="{351D147B-8116-BCE3-7086-D50676A83143}"/>
                </a:ext>
              </a:extLst>
            </p:cNvPr>
            <p:cNvSpPr>
              <a:spLocks noGrp="1" noRot="1" noMove="1" noResize="1" noEditPoints="1" noAdjustHandles="1" noChangeArrowheads="1" noChangeShapeType="1"/>
            </p:cNvSpPr>
            <p:nvPr/>
          </p:nvSpPr>
          <p:spPr>
            <a:xfrm>
              <a:off x="8279801" y="6446962"/>
              <a:ext cx="1440000" cy="360000"/>
            </a:xfrm>
            <a:prstGeom prst="rightArrow">
              <a:avLst>
                <a:gd name="adj1" fmla="val 50000"/>
                <a:gd name="adj2" fmla="val 118649"/>
              </a:avLst>
            </a:prstGeom>
            <a:solidFill>
              <a:srgbClr val="5D5084"/>
            </a:solidFill>
            <a:ln w="15875" cap="rnd">
              <a:noFill/>
              <a:prstDash val="solid"/>
              <a:extLst>
                <a:ext uri="{C807C97D-BFC1-408E-A445-0C87EB9F89A2}">
                  <ask:lineSketchStyleProps xmlns:ask="http://schemas.microsoft.com/office/drawing/2018/sketchyshapes" sd="1363887920">
                    <a:custGeom>
                      <a:avLst/>
                      <a:gdLst>
                        <a:gd name="connsiteX0" fmla="*/ 0 w 1440000"/>
                        <a:gd name="connsiteY0" fmla="*/ 90000 h 360000"/>
                        <a:gd name="connsiteX1" fmla="*/ 407400 w 1440000"/>
                        <a:gd name="connsiteY1" fmla="*/ 90000 h 360000"/>
                        <a:gd name="connsiteX2" fmla="*/ 840000 w 1440000"/>
                        <a:gd name="connsiteY2" fmla="*/ 90000 h 360000"/>
                        <a:gd name="connsiteX3" fmla="*/ 1260000 w 1440000"/>
                        <a:gd name="connsiteY3" fmla="*/ 90000 h 360000"/>
                        <a:gd name="connsiteX4" fmla="*/ 1260000 w 1440000"/>
                        <a:gd name="connsiteY4" fmla="*/ 0 h 360000"/>
                        <a:gd name="connsiteX5" fmla="*/ 1440000 w 1440000"/>
                        <a:gd name="connsiteY5" fmla="*/ 180000 h 360000"/>
                        <a:gd name="connsiteX6" fmla="*/ 1260000 w 1440000"/>
                        <a:gd name="connsiteY6" fmla="*/ 360000 h 360000"/>
                        <a:gd name="connsiteX7" fmla="*/ 1260000 w 1440000"/>
                        <a:gd name="connsiteY7" fmla="*/ 270000 h 360000"/>
                        <a:gd name="connsiteX8" fmla="*/ 814800 w 1440000"/>
                        <a:gd name="connsiteY8" fmla="*/ 270000 h 360000"/>
                        <a:gd name="connsiteX9" fmla="*/ 382200 w 1440000"/>
                        <a:gd name="connsiteY9" fmla="*/ 270000 h 360000"/>
                        <a:gd name="connsiteX10" fmla="*/ 0 w 1440000"/>
                        <a:gd name="connsiteY10" fmla="*/ 270000 h 360000"/>
                        <a:gd name="connsiteX11" fmla="*/ 0 w 1440000"/>
                        <a:gd name="connsiteY11" fmla="*/ 9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0000" h="360000" fill="none" extrusionOk="0">
                          <a:moveTo>
                            <a:pt x="0" y="90000"/>
                          </a:moveTo>
                          <a:cubicBezTo>
                            <a:pt x="160216" y="62413"/>
                            <a:pt x="270783" y="117062"/>
                            <a:pt x="407400" y="90000"/>
                          </a:cubicBezTo>
                          <a:cubicBezTo>
                            <a:pt x="544017" y="62938"/>
                            <a:pt x="715523" y="91361"/>
                            <a:pt x="840000" y="90000"/>
                          </a:cubicBezTo>
                          <a:cubicBezTo>
                            <a:pt x="964477" y="88639"/>
                            <a:pt x="1140879" y="119017"/>
                            <a:pt x="1260000" y="90000"/>
                          </a:cubicBezTo>
                          <a:cubicBezTo>
                            <a:pt x="1249232" y="53609"/>
                            <a:pt x="1269140" y="44636"/>
                            <a:pt x="1260000" y="0"/>
                          </a:cubicBezTo>
                          <a:cubicBezTo>
                            <a:pt x="1331249" y="64199"/>
                            <a:pt x="1357365" y="120267"/>
                            <a:pt x="1440000" y="180000"/>
                          </a:cubicBezTo>
                          <a:cubicBezTo>
                            <a:pt x="1380130" y="280533"/>
                            <a:pt x="1327760" y="265753"/>
                            <a:pt x="1260000" y="360000"/>
                          </a:cubicBezTo>
                          <a:cubicBezTo>
                            <a:pt x="1259641" y="336024"/>
                            <a:pt x="1264107" y="293932"/>
                            <a:pt x="1260000" y="270000"/>
                          </a:cubicBezTo>
                          <a:cubicBezTo>
                            <a:pt x="1115381" y="289888"/>
                            <a:pt x="927602" y="221665"/>
                            <a:pt x="814800" y="270000"/>
                          </a:cubicBezTo>
                          <a:cubicBezTo>
                            <a:pt x="701998" y="318335"/>
                            <a:pt x="590091" y="252373"/>
                            <a:pt x="382200" y="270000"/>
                          </a:cubicBezTo>
                          <a:cubicBezTo>
                            <a:pt x="174309" y="287627"/>
                            <a:pt x="170826" y="245575"/>
                            <a:pt x="0" y="270000"/>
                          </a:cubicBezTo>
                          <a:cubicBezTo>
                            <a:pt x="-19919" y="209388"/>
                            <a:pt x="17586" y="169600"/>
                            <a:pt x="0" y="90000"/>
                          </a:cubicBezTo>
                          <a:close/>
                        </a:path>
                        <a:path w="1440000" h="360000" stroke="0" extrusionOk="0">
                          <a:moveTo>
                            <a:pt x="0" y="90000"/>
                          </a:moveTo>
                          <a:cubicBezTo>
                            <a:pt x="174911" y="70675"/>
                            <a:pt x="247886" y="92858"/>
                            <a:pt x="432600" y="90000"/>
                          </a:cubicBezTo>
                          <a:cubicBezTo>
                            <a:pt x="617314" y="87142"/>
                            <a:pt x="682872" y="134473"/>
                            <a:pt x="840000" y="90000"/>
                          </a:cubicBezTo>
                          <a:cubicBezTo>
                            <a:pt x="997128" y="45527"/>
                            <a:pt x="1151566" y="103647"/>
                            <a:pt x="1260000" y="90000"/>
                          </a:cubicBezTo>
                          <a:cubicBezTo>
                            <a:pt x="1250681" y="64983"/>
                            <a:pt x="1268956" y="27556"/>
                            <a:pt x="1260000" y="0"/>
                          </a:cubicBezTo>
                          <a:cubicBezTo>
                            <a:pt x="1336173" y="43385"/>
                            <a:pt x="1348658" y="103706"/>
                            <a:pt x="1440000" y="180000"/>
                          </a:cubicBezTo>
                          <a:cubicBezTo>
                            <a:pt x="1369023" y="260382"/>
                            <a:pt x="1310915" y="269279"/>
                            <a:pt x="1260000" y="360000"/>
                          </a:cubicBezTo>
                          <a:cubicBezTo>
                            <a:pt x="1258343" y="321685"/>
                            <a:pt x="1265462" y="305926"/>
                            <a:pt x="1260000" y="270000"/>
                          </a:cubicBezTo>
                          <a:cubicBezTo>
                            <a:pt x="1077206" y="311129"/>
                            <a:pt x="949917" y="264284"/>
                            <a:pt x="865200" y="270000"/>
                          </a:cubicBezTo>
                          <a:cubicBezTo>
                            <a:pt x="780483" y="275716"/>
                            <a:pt x="655252" y="234254"/>
                            <a:pt x="470400" y="270000"/>
                          </a:cubicBezTo>
                          <a:cubicBezTo>
                            <a:pt x="285548" y="305746"/>
                            <a:pt x="224922" y="217205"/>
                            <a:pt x="0" y="270000"/>
                          </a:cubicBezTo>
                          <a:cubicBezTo>
                            <a:pt x="-13992" y="199133"/>
                            <a:pt x="5494" y="154380"/>
                            <a:pt x="0" y="900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Arrow: Right 34">
              <a:extLst>
                <a:ext uri="{FF2B5EF4-FFF2-40B4-BE49-F238E27FC236}">
                  <a16:creationId xmlns:a16="http://schemas.microsoft.com/office/drawing/2014/main" id="{665A661C-BA79-29B8-D3C5-5DEE81A4F593}"/>
                </a:ext>
              </a:extLst>
            </p:cNvPr>
            <p:cNvSpPr>
              <a:spLocks noGrp="1" noRot="1" noMove="1" noResize="1" noEditPoints="1" noAdjustHandles="1" noChangeArrowheads="1" noChangeShapeType="1"/>
            </p:cNvSpPr>
            <p:nvPr/>
          </p:nvSpPr>
          <p:spPr>
            <a:xfrm rot="18031678">
              <a:off x="14668862" y="6050759"/>
              <a:ext cx="1440000" cy="360000"/>
            </a:xfrm>
            <a:prstGeom prst="rightArrow">
              <a:avLst>
                <a:gd name="adj1" fmla="val 50000"/>
                <a:gd name="adj2" fmla="val 118649"/>
              </a:avLst>
            </a:prstGeom>
            <a:solidFill>
              <a:srgbClr val="5D5084"/>
            </a:solidFill>
            <a:ln w="15875" cap="rnd">
              <a:noFill/>
              <a:prstDash val="solid"/>
              <a:extLst>
                <a:ext uri="{C807C97D-BFC1-408E-A445-0C87EB9F89A2}">
                  <ask:lineSketchStyleProps xmlns:ask="http://schemas.microsoft.com/office/drawing/2018/sketchyshapes" sd="1363887920">
                    <a:custGeom>
                      <a:avLst/>
                      <a:gdLst>
                        <a:gd name="connsiteX0" fmla="*/ 0 w 1440000"/>
                        <a:gd name="connsiteY0" fmla="*/ 90000 h 360000"/>
                        <a:gd name="connsiteX1" fmla="*/ 407400 w 1440000"/>
                        <a:gd name="connsiteY1" fmla="*/ 90000 h 360000"/>
                        <a:gd name="connsiteX2" fmla="*/ 840000 w 1440000"/>
                        <a:gd name="connsiteY2" fmla="*/ 90000 h 360000"/>
                        <a:gd name="connsiteX3" fmla="*/ 1260000 w 1440000"/>
                        <a:gd name="connsiteY3" fmla="*/ 90000 h 360000"/>
                        <a:gd name="connsiteX4" fmla="*/ 1260000 w 1440000"/>
                        <a:gd name="connsiteY4" fmla="*/ 0 h 360000"/>
                        <a:gd name="connsiteX5" fmla="*/ 1440000 w 1440000"/>
                        <a:gd name="connsiteY5" fmla="*/ 180000 h 360000"/>
                        <a:gd name="connsiteX6" fmla="*/ 1260000 w 1440000"/>
                        <a:gd name="connsiteY6" fmla="*/ 360000 h 360000"/>
                        <a:gd name="connsiteX7" fmla="*/ 1260000 w 1440000"/>
                        <a:gd name="connsiteY7" fmla="*/ 270000 h 360000"/>
                        <a:gd name="connsiteX8" fmla="*/ 814800 w 1440000"/>
                        <a:gd name="connsiteY8" fmla="*/ 270000 h 360000"/>
                        <a:gd name="connsiteX9" fmla="*/ 382200 w 1440000"/>
                        <a:gd name="connsiteY9" fmla="*/ 270000 h 360000"/>
                        <a:gd name="connsiteX10" fmla="*/ 0 w 1440000"/>
                        <a:gd name="connsiteY10" fmla="*/ 270000 h 360000"/>
                        <a:gd name="connsiteX11" fmla="*/ 0 w 1440000"/>
                        <a:gd name="connsiteY11" fmla="*/ 9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0000" h="360000" fill="none" extrusionOk="0">
                          <a:moveTo>
                            <a:pt x="0" y="90000"/>
                          </a:moveTo>
                          <a:cubicBezTo>
                            <a:pt x="160216" y="62413"/>
                            <a:pt x="270783" y="117062"/>
                            <a:pt x="407400" y="90000"/>
                          </a:cubicBezTo>
                          <a:cubicBezTo>
                            <a:pt x="544017" y="62938"/>
                            <a:pt x="715523" y="91361"/>
                            <a:pt x="840000" y="90000"/>
                          </a:cubicBezTo>
                          <a:cubicBezTo>
                            <a:pt x="964477" y="88639"/>
                            <a:pt x="1140879" y="119017"/>
                            <a:pt x="1260000" y="90000"/>
                          </a:cubicBezTo>
                          <a:cubicBezTo>
                            <a:pt x="1249232" y="53609"/>
                            <a:pt x="1269140" y="44636"/>
                            <a:pt x="1260000" y="0"/>
                          </a:cubicBezTo>
                          <a:cubicBezTo>
                            <a:pt x="1331249" y="64199"/>
                            <a:pt x="1357365" y="120267"/>
                            <a:pt x="1440000" y="180000"/>
                          </a:cubicBezTo>
                          <a:cubicBezTo>
                            <a:pt x="1380130" y="280533"/>
                            <a:pt x="1327760" y="265753"/>
                            <a:pt x="1260000" y="360000"/>
                          </a:cubicBezTo>
                          <a:cubicBezTo>
                            <a:pt x="1259641" y="336024"/>
                            <a:pt x="1264107" y="293932"/>
                            <a:pt x="1260000" y="270000"/>
                          </a:cubicBezTo>
                          <a:cubicBezTo>
                            <a:pt x="1115381" y="289888"/>
                            <a:pt x="927602" y="221665"/>
                            <a:pt x="814800" y="270000"/>
                          </a:cubicBezTo>
                          <a:cubicBezTo>
                            <a:pt x="701998" y="318335"/>
                            <a:pt x="590091" y="252373"/>
                            <a:pt x="382200" y="270000"/>
                          </a:cubicBezTo>
                          <a:cubicBezTo>
                            <a:pt x="174309" y="287627"/>
                            <a:pt x="170826" y="245575"/>
                            <a:pt x="0" y="270000"/>
                          </a:cubicBezTo>
                          <a:cubicBezTo>
                            <a:pt x="-19919" y="209388"/>
                            <a:pt x="17586" y="169600"/>
                            <a:pt x="0" y="90000"/>
                          </a:cubicBezTo>
                          <a:close/>
                        </a:path>
                        <a:path w="1440000" h="360000" stroke="0" extrusionOk="0">
                          <a:moveTo>
                            <a:pt x="0" y="90000"/>
                          </a:moveTo>
                          <a:cubicBezTo>
                            <a:pt x="174911" y="70675"/>
                            <a:pt x="247886" y="92858"/>
                            <a:pt x="432600" y="90000"/>
                          </a:cubicBezTo>
                          <a:cubicBezTo>
                            <a:pt x="617314" y="87142"/>
                            <a:pt x="682872" y="134473"/>
                            <a:pt x="840000" y="90000"/>
                          </a:cubicBezTo>
                          <a:cubicBezTo>
                            <a:pt x="997128" y="45527"/>
                            <a:pt x="1151566" y="103647"/>
                            <a:pt x="1260000" y="90000"/>
                          </a:cubicBezTo>
                          <a:cubicBezTo>
                            <a:pt x="1250681" y="64983"/>
                            <a:pt x="1268956" y="27556"/>
                            <a:pt x="1260000" y="0"/>
                          </a:cubicBezTo>
                          <a:cubicBezTo>
                            <a:pt x="1336173" y="43385"/>
                            <a:pt x="1348658" y="103706"/>
                            <a:pt x="1440000" y="180000"/>
                          </a:cubicBezTo>
                          <a:cubicBezTo>
                            <a:pt x="1369023" y="260382"/>
                            <a:pt x="1310915" y="269279"/>
                            <a:pt x="1260000" y="360000"/>
                          </a:cubicBezTo>
                          <a:cubicBezTo>
                            <a:pt x="1258343" y="321685"/>
                            <a:pt x="1265462" y="305926"/>
                            <a:pt x="1260000" y="270000"/>
                          </a:cubicBezTo>
                          <a:cubicBezTo>
                            <a:pt x="1077206" y="311129"/>
                            <a:pt x="949917" y="264284"/>
                            <a:pt x="865200" y="270000"/>
                          </a:cubicBezTo>
                          <a:cubicBezTo>
                            <a:pt x="780483" y="275716"/>
                            <a:pt x="655252" y="234254"/>
                            <a:pt x="470400" y="270000"/>
                          </a:cubicBezTo>
                          <a:cubicBezTo>
                            <a:pt x="285548" y="305746"/>
                            <a:pt x="224922" y="217205"/>
                            <a:pt x="0" y="270000"/>
                          </a:cubicBezTo>
                          <a:cubicBezTo>
                            <a:pt x="-13992" y="199133"/>
                            <a:pt x="5494" y="154380"/>
                            <a:pt x="0" y="900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Arrow: Right 35">
              <a:extLst>
                <a:ext uri="{FF2B5EF4-FFF2-40B4-BE49-F238E27FC236}">
                  <a16:creationId xmlns:a16="http://schemas.microsoft.com/office/drawing/2014/main" id="{93399995-756A-EDAF-7312-4A51BE23CB54}"/>
                </a:ext>
              </a:extLst>
            </p:cNvPr>
            <p:cNvSpPr>
              <a:spLocks noGrp="1" noRot="1" noMove="1" noResize="1" noEditPoints="1" noAdjustHandles="1" noChangeArrowheads="1" noChangeShapeType="1"/>
            </p:cNvSpPr>
            <p:nvPr/>
          </p:nvSpPr>
          <p:spPr>
            <a:xfrm rot="3561022" flipH="1">
              <a:off x="9686353" y="6056395"/>
              <a:ext cx="1440000" cy="360000"/>
            </a:xfrm>
            <a:prstGeom prst="rightArrow">
              <a:avLst>
                <a:gd name="adj1" fmla="val 50000"/>
                <a:gd name="adj2" fmla="val 118649"/>
              </a:avLst>
            </a:prstGeom>
            <a:solidFill>
              <a:srgbClr val="5D5084"/>
            </a:solidFill>
            <a:ln w="15875" cap="rnd">
              <a:noFill/>
              <a:prstDash val="solid"/>
              <a:extLst>
                <a:ext uri="{C807C97D-BFC1-408E-A445-0C87EB9F89A2}">
                  <ask:lineSketchStyleProps xmlns:ask="http://schemas.microsoft.com/office/drawing/2018/sketchyshapes" sd="1363887920">
                    <a:custGeom>
                      <a:avLst/>
                      <a:gdLst>
                        <a:gd name="connsiteX0" fmla="*/ 0 w 1440000"/>
                        <a:gd name="connsiteY0" fmla="*/ 90000 h 360000"/>
                        <a:gd name="connsiteX1" fmla="*/ 407400 w 1440000"/>
                        <a:gd name="connsiteY1" fmla="*/ 90000 h 360000"/>
                        <a:gd name="connsiteX2" fmla="*/ 840000 w 1440000"/>
                        <a:gd name="connsiteY2" fmla="*/ 90000 h 360000"/>
                        <a:gd name="connsiteX3" fmla="*/ 1260000 w 1440000"/>
                        <a:gd name="connsiteY3" fmla="*/ 90000 h 360000"/>
                        <a:gd name="connsiteX4" fmla="*/ 1260000 w 1440000"/>
                        <a:gd name="connsiteY4" fmla="*/ 0 h 360000"/>
                        <a:gd name="connsiteX5" fmla="*/ 1440000 w 1440000"/>
                        <a:gd name="connsiteY5" fmla="*/ 180000 h 360000"/>
                        <a:gd name="connsiteX6" fmla="*/ 1260000 w 1440000"/>
                        <a:gd name="connsiteY6" fmla="*/ 360000 h 360000"/>
                        <a:gd name="connsiteX7" fmla="*/ 1260000 w 1440000"/>
                        <a:gd name="connsiteY7" fmla="*/ 270000 h 360000"/>
                        <a:gd name="connsiteX8" fmla="*/ 814800 w 1440000"/>
                        <a:gd name="connsiteY8" fmla="*/ 270000 h 360000"/>
                        <a:gd name="connsiteX9" fmla="*/ 382200 w 1440000"/>
                        <a:gd name="connsiteY9" fmla="*/ 270000 h 360000"/>
                        <a:gd name="connsiteX10" fmla="*/ 0 w 1440000"/>
                        <a:gd name="connsiteY10" fmla="*/ 270000 h 360000"/>
                        <a:gd name="connsiteX11" fmla="*/ 0 w 1440000"/>
                        <a:gd name="connsiteY11" fmla="*/ 9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0000" h="360000" fill="none" extrusionOk="0">
                          <a:moveTo>
                            <a:pt x="0" y="90000"/>
                          </a:moveTo>
                          <a:cubicBezTo>
                            <a:pt x="160216" y="62413"/>
                            <a:pt x="270783" y="117062"/>
                            <a:pt x="407400" y="90000"/>
                          </a:cubicBezTo>
                          <a:cubicBezTo>
                            <a:pt x="544017" y="62938"/>
                            <a:pt x="715523" y="91361"/>
                            <a:pt x="840000" y="90000"/>
                          </a:cubicBezTo>
                          <a:cubicBezTo>
                            <a:pt x="964477" y="88639"/>
                            <a:pt x="1140879" y="119017"/>
                            <a:pt x="1260000" y="90000"/>
                          </a:cubicBezTo>
                          <a:cubicBezTo>
                            <a:pt x="1249232" y="53609"/>
                            <a:pt x="1269140" y="44636"/>
                            <a:pt x="1260000" y="0"/>
                          </a:cubicBezTo>
                          <a:cubicBezTo>
                            <a:pt x="1331249" y="64199"/>
                            <a:pt x="1357365" y="120267"/>
                            <a:pt x="1440000" y="180000"/>
                          </a:cubicBezTo>
                          <a:cubicBezTo>
                            <a:pt x="1380130" y="280533"/>
                            <a:pt x="1327760" y="265753"/>
                            <a:pt x="1260000" y="360000"/>
                          </a:cubicBezTo>
                          <a:cubicBezTo>
                            <a:pt x="1259641" y="336024"/>
                            <a:pt x="1264107" y="293932"/>
                            <a:pt x="1260000" y="270000"/>
                          </a:cubicBezTo>
                          <a:cubicBezTo>
                            <a:pt x="1115381" y="289888"/>
                            <a:pt x="927602" y="221665"/>
                            <a:pt x="814800" y="270000"/>
                          </a:cubicBezTo>
                          <a:cubicBezTo>
                            <a:pt x="701998" y="318335"/>
                            <a:pt x="590091" y="252373"/>
                            <a:pt x="382200" y="270000"/>
                          </a:cubicBezTo>
                          <a:cubicBezTo>
                            <a:pt x="174309" y="287627"/>
                            <a:pt x="170826" y="245575"/>
                            <a:pt x="0" y="270000"/>
                          </a:cubicBezTo>
                          <a:cubicBezTo>
                            <a:pt x="-19919" y="209388"/>
                            <a:pt x="17586" y="169600"/>
                            <a:pt x="0" y="90000"/>
                          </a:cubicBezTo>
                          <a:close/>
                        </a:path>
                        <a:path w="1440000" h="360000" stroke="0" extrusionOk="0">
                          <a:moveTo>
                            <a:pt x="0" y="90000"/>
                          </a:moveTo>
                          <a:cubicBezTo>
                            <a:pt x="174911" y="70675"/>
                            <a:pt x="247886" y="92858"/>
                            <a:pt x="432600" y="90000"/>
                          </a:cubicBezTo>
                          <a:cubicBezTo>
                            <a:pt x="617314" y="87142"/>
                            <a:pt x="682872" y="134473"/>
                            <a:pt x="840000" y="90000"/>
                          </a:cubicBezTo>
                          <a:cubicBezTo>
                            <a:pt x="997128" y="45527"/>
                            <a:pt x="1151566" y="103647"/>
                            <a:pt x="1260000" y="90000"/>
                          </a:cubicBezTo>
                          <a:cubicBezTo>
                            <a:pt x="1250681" y="64983"/>
                            <a:pt x="1268956" y="27556"/>
                            <a:pt x="1260000" y="0"/>
                          </a:cubicBezTo>
                          <a:cubicBezTo>
                            <a:pt x="1336173" y="43385"/>
                            <a:pt x="1348658" y="103706"/>
                            <a:pt x="1440000" y="180000"/>
                          </a:cubicBezTo>
                          <a:cubicBezTo>
                            <a:pt x="1369023" y="260382"/>
                            <a:pt x="1310915" y="269279"/>
                            <a:pt x="1260000" y="360000"/>
                          </a:cubicBezTo>
                          <a:cubicBezTo>
                            <a:pt x="1258343" y="321685"/>
                            <a:pt x="1265462" y="305926"/>
                            <a:pt x="1260000" y="270000"/>
                          </a:cubicBezTo>
                          <a:cubicBezTo>
                            <a:pt x="1077206" y="311129"/>
                            <a:pt x="949917" y="264284"/>
                            <a:pt x="865200" y="270000"/>
                          </a:cubicBezTo>
                          <a:cubicBezTo>
                            <a:pt x="780483" y="275716"/>
                            <a:pt x="655252" y="234254"/>
                            <a:pt x="470400" y="270000"/>
                          </a:cubicBezTo>
                          <a:cubicBezTo>
                            <a:pt x="285548" y="305746"/>
                            <a:pt x="224922" y="217205"/>
                            <a:pt x="0" y="270000"/>
                          </a:cubicBezTo>
                          <a:cubicBezTo>
                            <a:pt x="-13992" y="199133"/>
                            <a:pt x="5494" y="154380"/>
                            <a:pt x="0" y="900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TextBox 2">
            <a:extLst>
              <a:ext uri="{FF2B5EF4-FFF2-40B4-BE49-F238E27FC236}">
                <a16:creationId xmlns:a16="http://schemas.microsoft.com/office/drawing/2014/main" id="{62CF8957-C66B-F8E1-3E64-6B2F1B65E8E2}"/>
              </a:ext>
            </a:extLst>
          </p:cNvPr>
          <p:cNvSpPr txBox="1">
            <a:spLocks noGrp="1" noRot="1" noMove="1" noResize="1" noEditPoints="1" noAdjustHandles="1" noChangeArrowheads="1" noChangeShapeType="1"/>
          </p:cNvSpPr>
          <p:nvPr/>
        </p:nvSpPr>
        <p:spPr>
          <a:xfrm>
            <a:off x="457200" y="800100"/>
            <a:ext cx="10668000" cy="707886"/>
          </a:xfrm>
          <a:prstGeom prst="rect">
            <a:avLst/>
          </a:prstGeom>
          <a:noFill/>
        </p:spPr>
        <p:txBody>
          <a:bodyPr wrap="square" rtlCol="0">
            <a:spAutoFit/>
          </a:bodyPr>
          <a:lstStyle/>
          <a:p>
            <a:r>
              <a:rPr lang="en-AU" sz="4000" dirty="0">
                <a:latin typeface="Poppins SemiBold" panose="00000700000000000000" pitchFamily="2" charset="0"/>
                <a:cs typeface="Poppins SemiBold" panose="00000700000000000000" pitchFamily="2" charset="0"/>
              </a:rPr>
              <a:t>Supporting overwhelmed kids</a:t>
            </a:r>
          </a:p>
        </p:txBody>
      </p:sp>
      <p:sp>
        <p:nvSpPr>
          <p:cNvPr id="5" name="TextBox 4">
            <a:extLst>
              <a:ext uri="{FF2B5EF4-FFF2-40B4-BE49-F238E27FC236}">
                <a16:creationId xmlns:a16="http://schemas.microsoft.com/office/drawing/2014/main" id="{BDEBEBFA-C95D-953C-8C77-16C175C5FF71}"/>
              </a:ext>
            </a:extLst>
          </p:cNvPr>
          <p:cNvSpPr txBox="1">
            <a:spLocks noGrp="1" noRot="1" noMove="1" noResize="1" noEditPoints="1" noAdjustHandles="1" noChangeArrowheads="1" noChangeShapeType="1"/>
          </p:cNvSpPr>
          <p:nvPr/>
        </p:nvSpPr>
        <p:spPr>
          <a:xfrm>
            <a:off x="457200" y="449486"/>
            <a:ext cx="8536292" cy="461665"/>
          </a:xfrm>
          <a:prstGeom prst="rect">
            <a:avLst/>
          </a:prstGeom>
          <a:noFill/>
        </p:spPr>
        <p:txBody>
          <a:bodyPr wrap="square" rtlCol="0">
            <a:spAutoFit/>
          </a:bodyPr>
          <a:lstStyle/>
          <a:p>
            <a:r>
              <a:rPr lang="en-AU" sz="2400" dirty="0">
                <a:latin typeface="Poppins" panose="00000500000000000000" pitchFamily="2" charset="0"/>
                <a:cs typeface="Poppins" panose="00000500000000000000" pitchFamily="2" charset="0"/>
              </a:rPr>
              <a:t>Part 5 – Coaching toolkits</a:t>
            </a:r>
          </a:p>
        </p:txBody>
      </p:sp>
      <p:grpSp>
        <p:nvGrpSpPr>
          <p:cNvPr id="48" name="Group 47">
            <a:extLst>
              <a:ext uri="{FF2B5EF4-FFF2-40B4-BE49-F238E27FC236}">
                <a16:creationId xmlns:a16="http://schemas.microsoft.com/office/drawing/2014/main" id="{13D55536-1F07-0E01-87D4-66292B25BB52}"/>
              </a:ext>
            </a:extLst>
          </p:cNvPr>
          <p:cNvGrpSpPr>
            <a:grpSpLocks noGrp="1" noUngrp="1" noRot="1" noMove="1" noResize="1"/>
          </p:cNvGrpSpPr>
          <p:nvPr/>
        </p:nvGrpSpPr>
        <p:grpSpPr>
          <a:xfrm>
            <a:off x="1090772" y="3248441"/>
            <a:ext cx="7718760" cy="5041345"/>
            <a:chOff x="1090772" y="3248441"/>
            <a:chExt cx="7718760" cy="5041345"/>
          </a:xfrm>
        </p:grpSpPr>
        <p:grpSp>
          <p:nvGrpSpPr>
            <p:cNvPr id="9" name="Group 8">
              <a:extLst>
                <a:ext uri="{FF2B5EF4-FFF2-40B4-BE49-F238E27FC236}">
                  <a16:creationId xmlns:a16="http://schemas.microsoft.com/office/drawing/2014/main" id="{5FA8902D-A9D5-1AF7-93EE-9E2375E6B2FA}"/>
                </a:ext>
              </a:extLst>
            </p:cNvPr>
            <p:cNvGrpSpPr>
              <a:grpSpLocks noGrp="1" noUngrp="1" noRot="1" noMove="1" noResize="1"/>
            </p:cNvGrpSpPr>
            <p:nvPr/>
          </p:nvGrpSpPr>
          <p:grpSpPr>
            <a:xfrm>
              <a:off x="1090772" y="3248441"/>
              <a:ext cx="7718760" cy="3978602"/>
              <a:chOff x="1144738" y="3667192"/>
              <a:chExt cx="7718760" cy="3978602"/>
            </a:xfrm>
          </p:grpSpPr>
          <p:pic>
            <p:nvPicPr>
              <p:cNvPr id="13" name="Picture 12">
                <a:extLst>
                  <a:ext uri="{FF2B5EF4-FFF2-40B4-BE49-F238E27FC236}">
                    <a16:creationId xmlns:a16="http://schemas.microsoft.com/office/drawing/2014/main" id="{D1AFC9BC-CABE-2C04-C59F-CC4F438EA26E}"/>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1144738" y="3667192"/>
                <a:ext cx="7718760" cy="3978602"/>
              </a:xfrm>
              <a:prstGeom prst="rect">
                <a:avLst/>
              </a:prstGeom>
            </p:spPr>
          </p:pic>
          <p:sp>
            <p:nvSpPr>
              <p:cNvPr id="14" name="TextBox 13">
                <a:extLst>
                  <a:ext uri="{FF2B5EF4-FFF2-40B4-BE49-F238E27FC236}">
                    <a16:creationId xmlns:a16="http://schemas.microsoft.com/office/drawing/2014/main" id="{C3DA964B-5B2F-888E-F94B-1A8AFDA41FEE}"/>
                  </a:ext>
                </a:extLst>
              </p:cNvPr>
              <p:cNvSpPr txBox="1">
                <a:spLocks noGrp="1" noRot="1" noMove="1" noResize="1" noEditPoints="1" noAdjustHandles="1" noChangeArrowheads="1" noChangeShapeType="1"/>
              </p:cNvSpPr>
              <p:nvPr/>
            </p:nvSpPr>
            <p:spPr>
              <a:xfrm>
                <a:off x="3811480" y="5304863"/>
                <a:ext cx="2385276" cy="923330"/>
              </a:xfrm>
              <a:prstGeom prst="rect">
                <a:avLst/>
              </a:prstGeom>
              <a:noFill/>
            </p:spPr>
            <p:txBody>
              <a:bodyPr wrap="square" rtlCol="0" anchor="ctr">
                <a:spAutoFit/>
              </a:bodyPr>
              <a:lstStyle/>
              <a:p>
                <a:pPr algn="ctr"/>
                <a:r>
                  <a:rPr lang="en-AU" dirty="0">
                    <a:latin typeface="Poppins Light" panose="00000400000000000000" pitchFamily="2" charset="0"/>
                    <a:cs typeface="Poppins Light" panose="00000400000000000000" pitchFamily="2" charset="0"/>
                  </a:rPr>
                  <a:t>Emotion and </a:t>
                </a:r>
                <a:br>
                  <a:rPr lang="en-AU" dirty="0">
                    <a:latin typeface="Poppins Light" panose="00000400000000000000" pitchFamily="2" charset="0"/>
                    <a:cs typeface="Poppins Light" panose="00000400000000000000" pitchFamily="2" charset="0"/>
                  </a:rPr>
                </a:br>
                <a:r>
                  <a:rPr lang="en-AU" dirty="0">
                    <a:latin typeface="Poppins Light" panose="00000400000000000000" pitchFamily="2" charset="0"/>
                    <a:cs typeface="Poppins Light" panose="00000400000000000000" pitchFamily="2" charset="0"/>
                  </a:rPr>
                  <a:t>movement centre</a:t>
                </a:r>
              </a:p>
              <a:p>
                <a:pPr algn="ctr"/>
                <a:r>
                  <a:rPr lang="en-AU" dirty="0">
                    <a:latin typeface="Poppins Light" panose="00000400000000000000" pitchFamily="2" charset="0"/>
                    <a:cs typeface="Poppins Light" panose="00000400000000000000" pitchFamily="2" charset="0"/>
                  </a:rPr>
                  <a:t>(Mid-brain)</a:t>
                </a:r>
              </a:p>
            </p:txBody>
          </p:sp>
          <p:sp>
            <p:nvSpPr>
              <p:cNvPr id="15" name="TextBox 14">
                <a:extLst>
                  <a:ext uri="{FF2B5EF4-FFF2-40B4-BE49-F238E27FC236}">
                    <a16:creationId xmlns:a16="http://schemas.microsoft.com/office/drawing/2014/main" id="{9354B264-39EE-C952-9555-4D035350BD1E}"/>
                  </a:ext>
                </a:extLst>
              </p:cNvPr>
              <p:cNvSpPr txBox="1">
                <a:spLocks noGrp="1" noRot="1" noMove="1" noResize="1" noEditPoints="1" noAdjustHandles="1" noChangeArrowheads="1" noChangeShapeType="1"/>
              </p:cNvSpPr>
              <p:nvPr/>
            </p:nvSpPr>
            <p:spPr>
              <a:xfrm>
                <a:off x="3900957" y="4083512"/>
                <a:ext cx="2206323" cy="646331"/>
              </a:xfrm>
              <a:prstGeom prst="rect">
                <a:avLst/>
              </a:prstGeom>
              <a:noFill/>
            </p:spPr>
            <p:txBody>
              <a:bodyPr wrap="square" rtlCol="0" anchor="ctr">
                <a:spAutoFit/>
              </a:bodyPr>
              <a:lstStyle/>
              <a:p>
                <a:pPr algn="ctr"/>
                <a:r>
                  <a:rPr lang="en-AU" dirty="0">
                    <a:latin typeface="Poppins Light" panose="00000400000000000000" pitchFamily="2" charset="0"/>
                    <a:cs typeface="Poppins Light" panose="00000400000000000000" pitchFamily="2" charset="0"/>
                  </a:rPr>
                  <a:t>Thinking centre</a:t>
                </a:r>
              </a:p>
              <a:p>
                <a:pPr algn="ctr"/>
                <a:r>
                  <a:rPr lang="en-AU" dirty="0">
                    <a:latin typeface="Poppins Light" panose="00000400000000000000" pitchFamily="2" charset="0"/>
                    <a:cs typeface="Poppins Light" panose="00000400000000000000" pitchFamily="2" charset="0"/>
                  </a:rPr>
                  <a:t>(Cortex)</a:t>
                </a:r>
              </a:p>
            </p:txBody>
          </p:sp>
          <p:sp>
            <p:nvSpPr>
              <p:cNvPr id="16" name="TextBox 15">
                <a:extLst>
                  <a:ext uri="{FF2B5EF4-FFF2-40B4-BE49-F238E27FC236}">
                    <a16:creationId xmlns:a16="http://schemas.microsoft.com/office/drawing/2014/main" id="{251E452E-E720-5872-EDA5-455FFC8CF2C5}"/>
                  </a:ext>
                </a:extLst>
              </p:cNvPr>
              <p:cNvSpPr txBox="1">
                <a:spLocks noGrp="1" noRot="1" noMove="1" noResize="1" noEditPoints="1" noAdjustHandles="1" noChangeArrowheads="1" noChangeShapeType="1"/>
              </p:cNvSpPr>
              <p:nvPr/>
            </p:nvSpPr>
            <p:spPr>
              <a:xfrm>
                <a:off x="4122505" y="6713914"/>
                <a:ext cx="1763226" cy="646331"/>
              </a:xfrm>
              <a:prstGeom prst="rect">
                <a:avLst/>
              </a:prstGeom>
              <a:noFill/>
            </p:spPr>
            <p:txBody>
              <a:bodyPr wrap="square" rtlCol="0" anchor="ctr">
                <a:spAutoFit/>
              </a:bodyPr>
              <a:lstStyle/>
              <a:p>
                <a:r>
                  <a:rPr lang="en-AU" dirty="0">
                    <a:solidFill>
                      <a:schemeClr val="bg1"/>
                    </a:solidFill>
                    <a:latin typeface="Poppins Light" panose="00000400000000000000" pitchFamily="2" charset="0"/>
                    <a:cs typeface="Poppins Light" panose="00000400000000000000" pitchFamily="2" charset="0"/>
                  </a:rPr>
                  <a:t>Body centre</a:t>
                </a:r>
              </a:p>
              <a:p>
                <a:r>
                  <a:rPr lang="en-AU" dirty="0">
                    <a:solidFill>
                      <a:schemeClr val="bg1"/>
                    </a:solidFill>
                    <a:latin typeface="Poppins Light" panose="00000400000000000000" pitchFamily="2" charset="0"/>
                    <a:cs typeface="Poppins Light" panose="00000400000000000000" pitchFamily="2" charset="0"/>
                  </a:rPr>
                  <a:t>(Brain stem)</a:t>
                </a:r>
              </a:p>
            </p:txBody>
          </p:sp>
        </p:grpSp>
        <p:sp>
          <p:nvSpPr>
            <p:cNvPr id="17" name="TextBox 16">
              <a:extLst>
                <a:ext uri="{FF2B5EF4-FFF2-40B4-BE49-F238E27FC236}">
                  <a16:creationId xmlns:a16="http://schemas.microsoft.com/office/drawing/2014/main" id="{F8A9124D-1467-FA3C-479A-30BC7E74FB96}"/>
                </a:ext>
              </a:extLst>
            </p:cNvPr>
            <p:cNvSpPr txBox="1">
              <a:spLocks noGrp="1" noRot="1" noMove="1" noResize="1" noEditPoints="1" noAdjustHandles="1" noChangeArrowheads="1" noChangeShapeType="1"/>
            </p:cNvSpPr>
            <p:nvPr/>
          </p:nvSpPr>
          <p:spPr>
            <a:xfrm>
              <a:off x="2514600" y="7581900"/>
              <a:ext cx="4871103" cy="707886"/>
            </a:xfrm>
            <a:prstGeom prst="rect">
              <a:avLst/>
            </a:prstGeom>
            <a:noFill/>
          </p:spPr>
          <p:txBody>
            <a:bodyPr wrap="square" rtlCol="0">
              <a:spAutoFit/>
            </a:bodyPr>
            <a:lstStyle/>
            <a:p>
              <a:pPr algn="ctr"/>
              <a:r>
                <a:rPr lang="en-AU" sz="2000" dirty="0">
                  <a:latin typeface="Poppins Light" panose="00000400000000000000" pitchFamily="2" charset="0"/>
                  <a:cs typeface="Poppins Light" panose="00000400000000000000" pitchFamily="2" charset="0"/>
                </a:rPr>
                <a:t>‘Fight, flight, freeze’ / ‘Survival mode’ </a:t>
              </a:r>
              <a:br>
                <a:rPr lang="en-AU" sz="2000" dirty="0">
                  <a:latin typeface="Poppins Light" panose="00000400000000000000" pitchFamily="2" charset="0"/>
                  <a:cs typeface="Poppins Light" panose="00000400000000000000" pitchFamily="2" charset="0"/>
                </a:rPr>
              </a:br>
              <a:r>
                <a:rPr lang="en-AU" sz="2000" dirty="0">
                  <a:latin typeface="Poppins Light" panose="00000400000000000000" pitchFamily="2" charset="0"/>
                  <a:cs typeface="Poppins Light" panose="00000400000000000000" pitchFamily="2" charset="0"/>
                </a:rPr>
                <a:t>/ Dysregulated (lid = off)</a:t>
              </a:r>
            </a:p>
          </p:txBody>
        </p:sp>
      </p:grpSp>
    </p:spTree>
    <p:extLst>
      <p:ext uri="{BB962C8B-B14F-4D97-AF65-F5344CB8AC3E}">
        <p14:creationId xmlns:p14="http://schemas.microsoft.com/office/powerpoint/2010/main" val="53431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500"/>
                                  </p:stCondLst>
                                  <p:childTnLst>
                                    <p:set>
                                      <p:cBhvr>
                                        <p:cTn id="14" dur="1" fill="hold">
                                          <p:stCondLst>
                                            <p:cond delay="0"/>
                                          </p:stCondLst>
                                        </p:cTn>
                                        <p:tgtEl>
                                          <p:spTgt spid="43"/>
                                        </p:tgtEl>
                                        <p:attrNameLst>
                                          <p:attrName>style.visibility</p:attrName>
                                        </p:attrNameLst>
                                      </p:cBhvr>
                                      <p:to>
                                        <p:strVal val="hidden"/>
                                      </p:to>
                                    </p:set>
                                  </p:childTnLst>
                                </p:cTn>
                              </p:par>
                              <p:par>
                                <p:cTn id="15" presetID="1" presetClass="exit" presetSubtype="0" fill="hold" nodeType="withEffect">
                                  <p:stCondLst>
                                    <p:cond delay="50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50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A90766-2951-5338-90CB-B49DFAA6D694}"/>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07727C32-41F4-646B-8C80-5D33AA402CD1}"/>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318552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Deep Breathing as a Coping Skill | Athletes Connected">
            <a:hlinkClick r:id="" action="ppaction://media"/>
            <a:extLst>
              <a:ext uri="{FF2B5EF4-FFF2-40B4-BE49-F238E27FC236}">
                <a16:creationId xmlns:a16="http://schemas.microsoft.com/office/drawing/2014/main" id="{D312F26D-C941-FFC2-394D-4288F28ACB3C}"/>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3189114" y="2400300"/>
            <a:ext cx="11608756" cy="6558947"/>
          </a:xfrm>
          <a:prstGeom prst="rect">
            <a:avLst/>
          </a:prstGeom>
        </p:spPr>
      </p:pic>
      <p:sp>
        <p:nvSpPr>
          <p:cNvPr id="2" name="TextBox 1">
            <a:extLst>
              <a:ext uri="{FF2B5EF4-FFF2-40B4-BE49-F238E27FC236}">
                <a16:creationId xmlns:a16="http://schemas.microsoft.com/office/drawing/2014/main" id="{7E4B1098-3BD1-889B-AFFC-3BFA93B03A80}"/>
              </a:ext>
            </a:extLst>
          </p:cNvPr>
          <p:cNvSpPr txBox="1">
            <a:spLocks noGrp="1" noRot="1" noMove="1" noResize="1" noEditPoints="1" noAdjustHandles="1" noChangeArrowheads="1" noChangeShapeType="1"/>
          </p:cNvSpPr>
          <p:nvPr/>
        </p:nvSpPr>
        <p:spPr>
          <a:xfrm>
            <a:off x="6059792" y="8959247"/>
            <a:ext cx="5867400" cy="646331"/>
          </a:xfrm>
          <a:prstGeom prst="rect">
            <a:avLst/>
          </a:prstGeom>
          <a:noFill/>
        </p:spPr>
        <p:txBody>
          <a:bodyPr wrap="square" rtlCol="0">
            <a:spAutoFit/>
          </a:bodyPr>
          <a:lstStyle/>
          <a:p>
            <a:pPr algn="ctr"/>
            <a:r>
              <a:rPr lang="en-AU" sz="1800" u="sng" dirty="0">
                <a:solidFill>
                  <a:srgbClr val="0000FF"/>
                </a:solidFill>
                <a:effectLst/>
                <a:latin typeface="Poppins Light" panose="00000400000000000000" pitchFamily="2" charset="0"/>
                <a:ea typeface="Calibri" panose="020F0502020204030204" pitchFamily="34" charset="0"/>
                <a:cs typeface="Poppins Light" panose="00000400000000000000" pitchFamily="2" charset="0"/>
                <a:hlinkClick r:id="rId5"/>
              </a:rPr>
              <a:t>Deep breathing as a coping skill | YouTube</a:t>
            </a:r>
            <a:r>
              <a:rPr lang="en-AU" sz="1800" dirty="0">
                <a:effectLst/>
                <a:latin typeface="Poppins Light" panose="00000400000000000000" pitchFamily="2" charset="0"/>
                <a:ea typeface="Calibri" panose="020F0502020204030204" pitchFamily="34" charset="0"/>
                <a:cs typeface="Poppins Light" panose="00000400000000000000" pitchFamily="2" charset="0"/>
              </a:rPr>
              <a:t> </a:t>
            </a:r>
          </a:p>
          <a:p>
            <a:endParaRPr lang="en-AU" dirty="0"/>
          </a:p>
        </p:txBody>
      </p:sp>
      <p:grpSp>
        <p:nvGrpSpPr>
          <p:cNvPr id="3" name="Group 2">
            <a:extLst>
              <a:ext uri="{FF2B5EF4-FFF2-40B4-BE49-F238E27FC236}">
                <a16:creationId xmlns:a16="http://schemas.microsoft.com/office/drawing/2014/main" id="{0A4EE96C-2DDE-BCE1-13DF-6B052BC7789E}"/>
              </a:ext>
            </a:extLst>
          </p:cNvPr>
          <p:cNvGrpSpPr>
            <a:grpSpLocks noGrp="1" noUngrp="1" noRot="1" noMove="1" noResize="1"/>
          </p:cNvGrpSpPr>
          <p:nvPr/>
        </p:nvGrpSpPr>
        <p:grpSpPr>
          <a:xfrm>
            <a:off x="457200" y="449486"/>
            <a:ext cx="10668000" cy="1058500"/>
            <a:chOff x="457200" y="449486"/>
            <a:chExt cx="10668000" cy="1058500"/>
          </a:xfrm>
        </p:grpSpPr>
        <p:sp>
          <p:nvSpPr>
            <p:cNvPr id="4" name="TextBox 3">
              <a:extLst>
                <a:ext uri="{FF2B5EF4-FFF2-40B4-BE49-F238E27FC236}">
                  <a16:creationId xmlns:a16="http://schemas.microsoft.com/office/drawing/2014/main" id="{31E5132D-1703-7E99-4336-4F8029484F24}"/>
                </a:ext>
              </a:extLst>
            </p:cNvPr>
            <p:cNvSpPr txBox="1">
              <a:spLocks noGrp="1" noRot="1" noMove="1" noResize="1" noEditPoints="1" noAdjustHandles="1" noChangeArrowheads="1" noChangeShapeType="1"/>
            </p:cNvSpPr>
            <p:nvPr/>
          </p:nvSpPr>
          <p:spPr>
            <a:xfrm>
              <a:off x="457200" y="800100"/>
              <a:ext cx="10668000" cy="707886"/>
            </a:xfrm>
            <a:prstGeom prst="rect">
              <a:avLst/>
            </a:prstGeom>
            <a:noFill/>
          </p:spPr>
          <p:txBody>
            <a:bodyPr wrap="square" rtlCol="0">
              <a:spAutoFit/>
            </a:bodyPr>
            <a:lstStyle/>
            <a:p>
              <a:r>
                <a:rPr lang="en-AU" sz="4000" dirty="0">
                  <a:latin typeface="Poppins SemiBold" panose="00000700000000000000" pitchFamily="2" charset="0"/>
                  <a:cs typeface="Poppins SemiBold" panose="00000700000000000000" pitchFamily="2" charset="0"/>
                </a:rPr>
                <a:t>Regulation through movement</a:t>
              </a:r>
            </a:p>
          </p:txBody>
        </p:sp>
        <p:sp>
          <p:nvSpPr>
            <p:cNvPr id="15" name="TextBox 14">
              <a:extLst>
                <a:ext uri="{FF2B5EF4-FFF2-40B4-BE49-F238E27FC236}">
                  <a16:creationId xmlns:a16="http://schemas.microsoft.com/office/drawing/2014/main" id="{C98FE181-33F3-E0EF-C5E4-EF34E44AC370}"/>
                </a:ext>
              </a:extLst>
            </p:cNvPr>
            <p:cNvSpPr txBox="1">
              <a:spLocks noGrp="1" noRot="1" noMove="1" noResize="1" noEditPoints="1" noAdjustHandles="1" noChangeArrowheads="1" noChangeShapeType="1"/>
            </p:cNvSpPr>
            <p:nvPr/>
          </p:nvSpPr>
          <p:spPr>
            <a:xfrm>
              <a:off x="457200" y="449486"/>
              <a:ext cx="8536292" cy="461665"/>
            </a:xfrm>
            <a:prstGeom prst="rect">
              <a:avLst/>
            </a:prstGeom>
            <a:noFill/>
          </p:spPr>
          <p:txBody>
            <a:bodyPr wrap="square" rtlCol="0">
              <a:spAutoFit/>
            </a:bodyPr>
            <a:lstStyle/>
            <a:p>
              <a:r>
                <a:rPr lang="en-AU" sz="2400" dirty="0">
                  <a:latin typeface="Poppins" panose="00000500000000000000" pitchFamily="2" charset="0"/>
                  <a:cs typeface="Poppins" panose="00000500000000000000" pitchFamily="2" charset="0"/>
                </a:rPr>
                <a:t>Part 5 – Coaching toolkits</a:t>
              </a:r>
            </a:p>
          </p:txBody>
        </p:sp>
      </p:grpSp>
    </p:spTree>
    <p:extLst>
      <p:ext uri="{BB962C8B-B14F-4D97-AF65-F5344CB8AC3E}">
        <p14:creationId xmlns:p14="http://schemas.microsoft.com/office/powerpoint/2010/main" val="36785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F6AE374-F288-1750-F13A-ABC568333EF0}"/>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F058AE9A-6F3D-B8C2-0CF3-6FA0E1563C3C}"/>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675916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F2D90E9-768D-B64A-8518-3AF4AFA5C226}"/>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7C9A2567-C38D-06B7-164E-A0D9C93E60EB}"/>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904017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1F59D4D-10DF-56EE-92A5-2402002A8F6D}"/>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17F6435F-533C-7757-149F-2471E662BFD2}"/>
              </a:ext>
            </a:extLst>
          </p:cNvPr>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019968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7CCBE7-CF57-253F-3DA4-CFD6D841C91D}"/>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56FE9691-9F9E-32F1-E282-C527ECA6E69E}"/>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224263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55B9D-708E-874B-EE34-E5527E2B411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4D60D28-29F4-7B15-3065-90F30D25649A}"/>
              </a:ext>
            </a:extLst>
          </p:cNvPr>
          <p:cNvSpPr>
            <a:spLocks noGrp="1" noRot="1" noMove="1" noResize="1" noEditPoints="1" noAdjustHandles="1" noChangeArrowheads="1" noChangeShapeType="1"/>
          </p:cNvSpPr>
          <p:nvPr/>
        </p:nvSpPr>
        <p:spPr>
          <a:xfrm>
            <a:off x="0" y="5205616"/>
            <a:ext cx="18288000" cy="466228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person in a gym with her arms crossed&#10;&#10;AI-generated content may be incorrect.">
            <a:extLst>
              <a:ext uri="{FF2B5EF4-FFF2-40B4-BE49-F238E27FC236}">
                <a16:creationId xmlns:a16="http://schemas.microsoft.com/office/drawing/2014/main" id="{C730440D-31CA-0594-F942-E8D86BBF615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9629916" y="1507987"/>
            <a:ext cx="7380000" cy="7380000"/>
          </a:xfrm>
          <a:prstGeom prst="ellipse">
            <a:avLst/>
          </a:prstGeom>
          <a:ln>
            <a:noFill/>
          </a:ln>
          <a:effectLst/>
        </p:spPr>
      </p:pic>
      <p:pic>
        <p:nvPicPr>
          <p:cNvPr id="2" name="Picture 1">
            <a:extLst>
              <a:ext uri="{FF2B5EF4-FFF2-40B4-BE49-F238E27FC236}">
                <a16:creationId xmlns:a16="http://schemas.microsoft.com/office/drawing/2014/main" id="{3FAEA0FA-5D7E-FE89-616C-451910D42F9D}"/>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1143000" y="5724386"/>
            <a:ext cx="3858635" cy="468460"/>
          </a:xfrm>
          <a:prstGeom prst="rect">
            <a:avLst/>
          </a:prstGeom>
        </p:spPr>
      </p:pic>
      <p:sp>
        <p:nvSpPr>
          <p:cNvPr id="5" name="TextBox 4">
            <a:extLst>
              <a:ext uri="{FF2B5EF4-FFF2-40B4-BE49-F238E27FC236}">
                <a16:creationId xmlns:a16="http://schemas.microsoft.com/office/drawing/2014/main" id="{CE5498A6-BB4D-95EA-253E-D2DF7AA62A6C}"/>
              </a:ext>
            </a:extLst>
          </p:cNvPr>
          <p:cNvSpPr txBox="1"/>
          <p:nvPr/>
        </p:nvSpPr>
        <p:spPr>
          <a:xfrm>
            <a:off x="1223672" y="6660620"/>
            <a:ext cx="3647437" cy="830997"/>
          </a:xfrm>
          <a:prstGeom prst="rect">
            <a:avLst/>
          </a:prstGeom>
          <a:noFill/>
        </p:spPr>
        <p:txBody>
          <a:bodyPr wrap="square" rtlCol="0">
            <a:spAutoFit/>
          </a:bodyPr>
          <a:lstStyle/>
          <a:p>
            <a:pPr algn="ctr"/>
            <a:r>
              <a:rPr lang="en-AU" sz="2400" dirty="0">
                <a:latin typeface="Poppins Light" panose="00000400000000000000" pitchFamily="2" charset="0"/>
                <a:cs typeface="Poppins Light" panose="00000400000000000000" pitchFamily="2" charset="0"/>
              </a:rPr>
              <a:t>Join at menti.com</a:t>
            </a:r>
          </a:p>
          <a:p>
            <a:pPr algn="ctr"/>
            <a:r>
              <a:rPr lang="en-AU" sz="2400" dirty="0">
                <a:latin typeface="Poppins Light" panose="00000400000000000000" pitchFamily="2" charset="0"/>
                <a:cs typeface="Poppins Light" panose="00000400000000000000" pitchFamily="2" charset="0"/>
              </a:rPr>
              <a:t>Use code </a:t>
            </a:r>
            <a:r>
              <a:rPr lang="en-AU" sz="2400" dirty="0" err="1">
                <a:latin typeface="Poppins Medium" panose="00000600000000000000" pitchFamily="2" charset="0"/>
                <a:cs typeface="Poppins Medium" panose="00000600000000000000" pitchFamily="2" charset="0"/>
              </a:rPr>
              <a:t>xxxx</a:t>
            </a:r>
            <a:r>
              <a:rPr lang="en-AU" sz="2400" dirty="0">
                <a:latin typeface="Poppins Medium" panose="00000600000000000000" pitchFamily="2" charset="0"/>
                <a:cs typeface="Poppins Medium" panose="00000600000000000000" pitchFamily="2" charset="0"/>
              </a:rPr>
              <a:t> </a:t>
            </a:r>
            <a:r>
              <a:rPr lang="en-AU" sz="2400" dirty="0" err="1">
                <a:latin typeface="Poppins Medium" panose="00000600000000000000" pitchFamily="2" charset="0"/>
                <a:cs typeface="Poppins Medium" panose="00000600000000000000" pitchFamily="2" charset="0"/>
              </a:rPr>
              <a:t>xxxx</a:t>
            </a:r>
            <a:endParaRPr lang="en-AU" sz="2400" dirty="0">
              <a:latin typeface="Poppins Medium" panose="00000600000000000000" pitchFamily="2" charset="0"/>
              <a:cs typeface="Poppins Medium" panose="00000600000000000000" pitchFamily="2" charset="0"/>
            </a:endParaRPr>
          </a:p>
        </p:txBody>
      </p:sp>
      <p:grpSp>
        <p:nvGrpSpPr>
          <p:cNvPr id="21" name="Group 20">
            <a:extLst>
              <a:ext uri="{FF2B5EF4-FFF2-40B4-BE49-F238E27FC236}">
                <a16:creationId xmlns:a16="http://schemas.microsoft.com/office/drawing/2014/main" id="{556F63C0-4C97-C8F4-637B-555D297CFE82}"/>
              </a:ext>
            </a:extLst>
          </p:cNvPr>
          <p:cNvGrpSpPr/>
          <p:nvPr/>
        </p:nvGrpSpPr>
        <p:grpSpPr>
          <a:xfrm>
            <a:off x="838200" y="7823933"/>
            <a:ext cx="6932142" cy="1529651"/>
            <a:chOff x="838200" y="8005717"/>
            <a:chExt cx="6932142" cy="1529651"/>
          </a:xfrm>
        </p:grpSpPr>
        <p:sp>
          <p:nvSpPr>
            <p:cNvPr id="20" name="Rectangle: Rounded Corners 19">
              <a:extLst>
                <a:ext uri="{FF2B5EF4-FFF2-40B4-BE49-F238E27FC236}">
                  <a16:creationId xmlns:a16="http://schemas.microsoft.com/office/drawing/2014/main" id="{D6681FED-59A2-6E97-488C-D524BA6EBE09}"/>
                </a:ext>
              </a:extLst>
            </p:cNvPr>
            <p:cNvSpPr/>
            <p:nvPr/>
          </p:nvSpPr>
          <p:spPr>
            <a:xfrm>
              <a:off x="838200" y="8005717"/>
              <a:ext cx="6932141" cy="1529651"/>
            </a:xfrm>
            <a:prstGeom prst="roundRect">
              <a:avLst>
                <a:gd name="adj" fmla="val 85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8AD85FFC-B5B1-5792-EA7E-30AB45AD22AE}"/>
                </a:ext>
              </a:extLst>
            </p:cNvPr>
            <p:cNvSpPr txBox="1"/>
            <p:nvPr/>
          </p:nvSpPr>
          <p:spPr>
            <a:xfrm>
              <a:off x="984500" y="8101804"/>
              <a:ext cx="6785842" cy="1403461"/>
            </a:xfrm>
            <a:prstGeom prst="rect">
              <a:avLst/>
            </a:prstGeom>
            <a:noFill/>
          </p:spPr>
          <p:txBody>
            <a:bodyPr wrap="square" rtlCol="0">
              <a:spAutoFit/>
            </a:bodyPr>
            <a:lstStyle/>
            <a:p>
              <a:pPr>
                <a:lnSpc>
                  <a:spcPct val="120000"/>
                </a:lnSpc>
              </a:pPr>
              <a:r>
                <a:rPr lang="en-AU" dirty="0">
                  <a:latin typeface="Poppins Light" panose="00000400000000000000" pitchFamily="2" charset="0"/>
                  <a:cs typeface="Poppins Light" panose="00000400000000000000" pitchFamily="2" charset="0"/>
                </a:rPr>
                <a:t>If you wish to use </a:t>
              </a:r>
              <a:r>
                <a:rPr lang="en-AU" dirty="0" err="1">
                  <a:latin typeface="Poppins Medium" panose="00000600000000000000" pitchFamily="2" charset="0"/>
                  <a:cs typeface="Poppins Medium" panose="00000600000000000000" pitchFamily="2" charset="0"/>
                </a:rPr>
                <a:t>Mentimeter</a:t>
              </a:r>
              <a:r>
                <a:rPr lang="en-AU" dirty="0">
                  <a:latin typeface="Poppins" panose="00000500000000000000" pitchFamily="2" charset="0"/>
                  <a:cs typeface="Poppins" panose="00000500000000000000" pitchFamily="2" charset="0"/>
                </a:rPr>
                <a:t> </a:t>
              </a:r>
              <a:r>
                <a:rPr lang="en-AU" dirty="0">
                  <a:latin typeface="Poppins Light" panose="00000400000000000000" pitchFamily="2" charset="0"/>
                  <a:cs typeface="Poppins Light" panose="00000400000000000000" pitchFamily="2" charset="0"/>
                </a:rPr>
                <a:t>to complete the pop quiz and feedback form, copy the questions into </a:t>
              </a:r>
              <a:r>
                <a:rPr lang="en-AU" dirty="0" err="1">
                  <a:latin typeface="Poppins Medium" panose="00000600000000000000" pitchFamily="2" charset="0"/>
                  <a:cs typeface="Poppins Medium" panose="00000600000000000000" pitchFamily="2" charset="0"/>
                </a:rPr>
                <a:t>Mentimeter</a:t>
              </a:r>
              <a:r>
                <a:rPr lang="en-AU" dirty="0">
                  <a:latin typeface="Poppins" panose="00000500000000000000" pitchFamily="2" charset="0"/>
                  <a:cs typeface="Poppins" panose="00000500000000000000" pitchFamily="2" charset="0"/>
                </a:rPr>
                <a:t> </a:t>
              </a:r>
              <a:r>
                <a:rPr lang="en-AU" dirty="0">
                  <a:latin typeface="Poppins Light" panose="00000400000000000000" pitchFamily="2" charset="0"/>
                  <a:cs typeface="Poppins Light" panose="00000400000000000000" pitchFamily="2" charset="0"/>
                </a:rPr>
                <a:t>and add the relevant code or QR above. Once completed this text box can be deleted. </a:t>
              </a:r>
            </a:p>
          </p:txBody>
        </p:sp>
      </p:grpSp>
      <p:sp>
        <p:nvSpPr>
          <p:cNvPr id="4" name="Title 3">
            <a:extLst>
              <a:ext uri="{FF2B5EF4-FFF2-40B4-BE49-F238E27FC236}">
                <a16:creationId xmlns:a16="http://schemas.microsoft.com/office/drawing/2014/main" id="{1FF2F950-29A7-48A2-68B7-2C7DCB73A50F}"/>
              </a:ext>
            </a:extLst>
          </p:cNvPr>
          <p:cNvSpPr>
            <a:spLocks noGrp="1" noRot="1" noMove="1" noResize="1" noEditPoints="1" noAdjustHandles="1" noChangeArrowheads="1" noChangeShapeType="1"/>
          </p:cNvSpPr>
          <p:nvPr>
            <p:ph type="ctrTitle"/>
          </p:nvPr>
        </p:nvSpPr>
        <p:spPr/>
        <p:txBody>
          <a:bodyPr/>
          <a:lstStyle/>
          <a:p>
            <a:r>
              <a:rPr lang="en-AU" dirty="0"/>
              <a:t>Introductions</a:t>
            </a:r>
          </a:p>
        </p:txBody>
      </p:sp>
      <p:sp>
        <p:nvSpPr>
          <p:cNvPr id="8" name="Content Placeholder 7">
            <a:extLst>
              <a:ext uri="{FF2B5EF4-FFF2-40B4-BE49-F238E27FC236}">
                <a16:creationId xmlns:a16="http://schemas.microsoft.com/office/drawing/2014/main" id="{6053F306-99F4-AA4A-392F-27E03AD41678}"/>
              </a:ext>
            </a:extLst>
          </p:cNvPr>
          <p:cNvSpPr>
            <a:spLocks noGrp="1" noRot="1" noMove="1" noResize="1" noEditPoints="1" noAdjustHandles="1" noChangeArrowheads="1" noChangeShapeType="1"/>
          </p:cNvSpPr>
          <p:nvPr>
            <p:ph idx="1"/>
          </p:nvPr>
        </p:nvSpPr>
        <p:spPr>
          <a:xfrm>
            <a:off x="685800" y="1790700"/>
            <a:ext cx="7772400" cy="4066987"/>
          </a:xfrm>
        </p:spPr>
        <p:txBody>
          <a:bodyPr/>
          <a:lstStyle/>
          <a:p>
            <a:pPr marL="457200" indent="-457200">
              <a:buFont typeface="Arial" panose="020B0604020202020204" pitchFamily="34" charset="0"/>
              <a:buChar char="•"/>
            </a:pPr>
            <a:r>
              <a:rPr lang="en-AU" dirty="0">
                <a:latin typeface="Poppins Light" panose="00000400000000000000" pitchFamily="2" charset="0"/>
                <a:cs typeface="Poppins Light" panose="00000400000000000000" pitchFamily="2" charset="0"/>
              </a:rPr>
              <a:t>About your facilitators </a:t>
            </a:r>
          </a:p>
          <a:p>
            <a:pPr marL="457200" indent="-457200">
              <a:buFont typeface="Arial" panose="020B0604020202020204" pitchFamily="34" charset="0"/>
              <a:buChar char="•"/>
            </a:pPr>
            <a:r>
              <a:rPr lang="en-AU" dirty="0">
                <a:latin typeface="Poppins Light" panose="00000400000000000000" pitchFamily="2" charset="0"/>
                <a:cs typeface="Poppins Light" panose="00000400000000000000" pitchFamily="2" charset="0"/>
              </a:rPr>
              <a:t>Housekeeping</a:t>
            </a:r>
          </a:p>
          <a:p>
            <a:pPr marL="457200" indent="-457200">
              <a:buFont typeface="Arial" panose="020B0604020202020204" pitchFamily="34" charset="0"/>
              <a:buChar char="•"/>
            </a:pPr>
            <a:r>
              <a:rPr lang="en-AU" dirty="0">
                <a:latin typeface="Poppins Light" panose="00000400000000000000" pitchFamily="2" charset="0"/>
                <a:cs typeface="Poppins Light" panose="00000400000000000000" pitchFamily="2" charset="0"/>
              </a:rPr>
              <a:t>Not to be confused with mandatory notifier training or child safeguarding training</a:t>
            </a:r>
          </a:p>
          <a:p>
            <a:endParaRPr lang="en-AU" dirty="0"/>
          </a:p>
        </p:txBody>
      </p:sp>
      <p:grpSp>
        <p:nvGrpSpPr>
          <p:cNvPr id="18" name="Group 17">
            <a:extLst>
              <a:ext uri="{FF2B5EF4-FFF2-40B4-BE49-F238E27FC236}">
                <a16:creationId xmlns:a16="http://schemas.microsoft.com/office/drawing/2014/main" id="{AB167FFB-6B83-121E-554F-D229D667A601}"/>
              </a:ext>
            </a:extLst>
          </p:cNvPr>
          <p:cNvGrpSpPr/>
          <p:nvPr/>
        </p:nvGrpSpPr>
        <p:grpSpPr>
          <a:xfrm>
            <a:off x="5570297" y="5724386"/>
            <a:ext cx="1671144" cy="1671144"/>
            <a:chOff x="5597184" y="5857687"/>
            <a:chExt cx="1671144" cy="1671144"/>
          </a:xfrm>
        </p:grpSpPr>
        <p:sp>
          <p:nvSpPr>
            <p:cNvPr id="17" name="Rectangle: Rounded Corners 16">
              <a:extLst>
                <a:ext uri="{FF2B5EF4-FFF2-40B4-BE49-F238E27FC236}">
                  <a16:creationId xmlns:a16="http://schemas.microsoft.com/office/drawing/2014/main" id="{F7301F88-74F3-CC3D-C899-352E4CA241D3}"/>
                </a:ext>
              </a:extLst>
            </p:cNvPr>
            <p:cNvSpPr/>
            <p:nvPr/>
          </p:nvSpPr>
          <p:spPr>
            <a:xfrm>
              <a:off x="5597184" y="5857687"/>
              <a:ext cx="1671144" cy="1671144"/>
            </a:xfrm>
            <a:prstGeom prst="roundRect">
              <a:avLst>
                <a:gd name="adj" fmla="val 873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AA295E47-C976-56A2-D176-0A8D16CF3D99}"/>
                </a:ext>
              </a:extLst>
            </p:cNvPr>
            <p:cNvSpPr txBox="1"/>
            <p:nvPr/>
          </p:nvSpPr>
          <p:spPr>
            <a:xfrm>
              <a:off x="5597184" y="6286090"/>
              <a:ext cx="1671144" cy="923330"/>
            </a:xfrm>
            <a:prstGeom prst="rect">
              <a:avLst/>
            </a:prstGeom>
            <a:noFill/>
          </p:spPr>
          <p:txBody>
            <a:bodyPr wrap="square" rtlCol="0">
              <a:spAutoFit/>
            </a:bodyPr>
            <a:lstStyle/>
            <a:p>
              <a:pPr algn="ctr"/>
              <a:r>
                <a:rPr lang="en-AU" dirty="0">
                  <a:latin typeface="Poppins Light" panose="00000400000000000000" pitchFamily="2" charset="0"/>
                  <a:cs typeface="Poppins Light" panose="00000400000000000000" pitchFamily="2" charset="0"/>
                </a:rPr>
                <a:t>Insert </a:t>
              </a:r>
              <a:br>
                <a:rPr lang="en-AU" dirty="0">
                  <a:latin typeface="Poppins Light" panose="00000400000000000000" pitchFamily="2" charset="0"/>
                  <a:cs typeface="Poppins Light" panose="00000400000000000000" pitchFamily="2" charset="0"/>
                </a:rPr>
              </a:br>
              <a:r>
                <a:rPr lang="en-AU" dirty="0">
                  <a:latin typeface="Poppins Light" panose="00000400000000000000" pitchFamily="2" charset="0"/>
                  <a:cs typeface="Poppins Light" panose="00000400000000000000" pitchFamily="2" charset="0"/>
                </a:rPr>
                <a:t>QR code </a:t>
              </a:r>
              <a:br>
                <a:rPr lang="en-AU" dirty="0">
                  <a:latin typeface="Poppins Light" panose="00000400000000000000" pitchFamily="2" charset="0"/>
                  <a:cs typeface="Poppins Light" panose="00000400000000000000" pitchFamily="2" charset="0"/>
                </a:rPr>
              </a:br>
              <a:r>
                <a:rPr lang="en-AU" dirty="0">
                  <a:latin typeface="Poppins Light" panose="00000400000000000000" pitchFamily="2" charset="0"/>
                  <a:cs typeface="Poppins Light" panose="00000400000000000000" pitchFamily="2" charset="0"/>
                </a:rPr>
                <a:t>here</a:t>
              </a:r>
            </a:p>
          </p:txBody>
        </p:sp>
      </p:grpSp>
    </p:spTree>
    <p:extLst>
      <p:ext uri="{BB962C8B-B14F-4D97-AF65-F5344CB8AC3E}">
        <p14:creationId xmlns:p14="http://schemas.microsoft.com/office/powerpoint/2010/main" val="397217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0F8CBEA-9046-9ABD-963F-458C14B8A678}"/>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0FE6CD24-E4F5-0104-0D79-3C5D853C59EA}"/>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960078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0F3FD85-B51F-8FFD-2B44-BA7D672A1964}"/>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9E576EEF-C446-C0C2-6EC1-39240B96E513}"/>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623031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C6C084F-01CD-1280-BF1C-C23A689A27E9}"/>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DE3AB774-A7A4-0BFD-280A-82FD6DAAA97F}"/>
              </a:ext>
            </a:extLst>
          </p:cNvPr>
          <p:cNvPicPr>
            <a:picLocks noGrp="1" noRot="1" noMove="1" noResize="1" noEditPoints="1" noAdjustHandles="1" noChangeArrowheads="1" noChangeShapeType="1" noCrop="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573315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592EA-D13B-1231-17CC-D73692A28D8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 y="0"/>
            <a:ext cx="18287997" cy="10286999"/>
          </a:xfrm>
          <a:prstGeom prst="rect">
            <a:avLst/>
          </a:prstGeom>
        </p:spPr>
      </p:pic>
    </p:spTree>
    <p:extLst>
      <p:ext uri="{BB962C8B-B14F-4D97-AF65-F5344CB8AC3E}">
        <p14:creationId xmlns:p14="http://schemas.microsoft.com/office/powerpoint/2010/main" val="146603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15334E6-94ED-203A-DFD4-F6E3416A6561}"/>
              </a:ext>
            </a:extLst>
          </p:cNvPr>
          <p:cNvSpPr>
            <a:spLocks noGrp="1"/>
          </p:cNvSpPr>
          <p:nvPr>
            <p:ph type="title"/>
          </p:nvPr>
        </p:nvSpPr>
        <p:spPr/>
        <p:txBody>
          <a:bodyPr/>
          <a:lstStyle/>
          <a:p>
            <a:r>
              <a:rPr lang="en-AU"/>
              <a:t>Becoming ‘trauma informed’ </a:t>
            </a:r>
            <a:br>
              <a:rPr lang="en-AU"/>
            </a:br>
            <a:endParaRPr lang="en-AU" dirty="0"/>
          </a:p>
        </p:txBody>
      </p:sp>
      <p:pic>
        <p:nvPicPr>
          <p:cNvPr id="3" name="Picture 2">
            <a:extLst>
              <a:ext uri="{FF2B5EF4-FFF2-40B4-BE49-F238E27FC236}">
                <a16:creationId xmlns:a16="http://schemas.microsoft.com/office/drawing/2014/main" id="{F635679A-7290-6E30-C589-0445ABC57929}"/>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203624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B00EBE-E0BE-98CA-C32C-F3DE2A44ED48}"/>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C95F3BFB-236E-198E-F106-F1ED08F80ED8}"/>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879416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2253E6-45A9-E352-9879-2BA5FE3AB86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8288000" cy="10286999"/>
          </a:xfrm>
          <a:prstGeom prst="rect">
            <a:avLst/>
          </a:prstGeom>
        </p:spPr>
      </p:pic>
    </p:spTree>
    <p:extLst>
      <p:ext uri="{BB962C8B-B14F-4D97-AF65-F5344CB8AC3E}">
        <p14:creationId xmlns:p14="http://schemas.microsoft.com/office/powerpoint/2010/main" val="1681514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057279-2E76-ED8F-224B-AE24223E3021}"/>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A0388A7A-5609-02F9-E3A6-1874D5ED89B0}"/>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4299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06DCF9C-45B9-BA51-1F3B-EA02A048FEC9}"/>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465D1D9F-51AD-CE8B-164B-154EAA84E8D5}"/>
              </a:ext>
            </a:extLst>
          </p:cNvPr>
          <p:cNvPicPr>
            <a:picLocks noGrp="1" noRot="1" noMove="1" noResize="1" noEditPoints="1" noAdjustHandles="1" noChangeArrowheads="1" noChangeShapeType="1" noCrop="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748300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7274858-3b1d-4431-8679-d878f40e28fd}" enabled="1" method="Privileged" siteId="{bda528f7-fca9-432f-bc98-bd7e90d40906}" removed="0"/>
</clbl:labelList>
</file>

<file path=docProps/app.xml><?xml version="1.0" encoding="utf-8"?>
<Properties xmlns="http://schemas.openxmlformats.org/officeDocument/2006/extended-properties" xmlns:vt="http://schemas.openxmlformats.org/officeDocument/2006/docPropsVTypes">
  <TotalTime>38552</TotalTime>
  <Words>11316</Words>
  <Application>Microsoft Office PowerPoint</Application>
  <PresentationFormat>Custom</PresentationFormat>
  <Paragraphs>413</Paragraphs>
  <Slides>43</Slides>
  <Notes>42</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Arial</vt:lpstr>
      <vt:lpstr>Montserrat</vt:lpstr>
      <vt:lpstr>Symbol</vt:lpstr>
      <vt:lpstr>Poppins Medium</vt:lpstr>
      <vt:lpstr>Calibri</vt:lpstr>
      <vt:lpstr>Segoe UI Semilight</vt:lpstr>
      <vt:lpstr>Poppins</vt:lpstr>
      <vt:lpstr>Poppins SemiBold</vt:lpstr>
      <vt:lpstr>Poppins Light</vt:lpstr>
      <vt:lpstr>Courier New</vt:lpstr>
      <vt:lpstr>Office Theme</vt:lpstr>
      <vt:lpstr>1_Office Theme</vt:lpstr>
      <vt:lpstr>PowerPoint Presentation</vt:lpstr>
      <vt:lpstr>Acknowledgement of Country </vt:lpstr>
      <vt:lpstr>Your wellbeing</vt:lpstr>
      <vt:lpstr>Introductions</vt:lpstr>
      <vt:lpstr>Becoming ‘trauma informed’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DDP SACA Training 1.7.pptx</dc:title>
  <dc:creator>Fullerton, Simon (DCP)</dc:creator>
  <cp:lastModifiedBy>Brady, Thad (DCP)</cp:lastModifiedBy>
  <cp:revision>423</cp:revision>
  <cp:lastPrinted>2025-10-09T00:31:02Z</cp:lastPrinted>
  <dcterms:created xsi:type="dcterms:W3CDTF">2006-08-16T00:00:00Z</dcterms:created>
  <dcterms:modified xsi:type="dcterms:W3CDTF">2025-12-04T06:33:48Z</dcterms:modified>
  <dc:identifier>DAGHCAFbIBM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OFFICIAL</vt:lpwstr>
  </property>
</Properties>
</file>